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4"/>
  </p:notesMasterIdLst>
  <p:sldIdLst>
    <p:sldId id="295" r:id="rId5"/>
    <p:sldId id="307" r:id="rId6"/>
    <p:sldId id="359" r:id="rId7"/>
    <p:sldId id="395" r:id="rId8"/>
    <p:sldId id="396" r:id="rId9"/>
    <p:sldId id="397" r:id="rId10"/>
    <p:sldId id="398" r:id="rId11"/>
    <p:sldId id="394" r:id="rId12"/>
    <p:sldId id="393" r:id="rId13"/>
    <p:sldId id="399" r:id="rId14"/>
    <p:sldId id="360" r:id="rId15"/>
    <p:sldId id="401" r:id="rId16"/>
    <p:sldId id="402" r:id="rId17"/>
    <p:sldId id="400" r:id="rId18"/>
    <p:sldId id="361" r:id="rId19"/>
    <p:sldId id="362" r:id="rId20"/>
    <p:sldId id="363" r:id="rId21"/>
    <p:sldId id="387" r:id="rId22"/>
    <p:sldId id="388" r:id="rId23"/>
    <p:sldId id="349" r:id="rId24"/>
    <p:sldId id="378" r:id="rId25"/>
    <p:sldId id="351" r:id="rId26"/>
    <p:sldId id="353" r:id="rId27"/>
    <p:sldId id="357" r:id="rId28"/>
    <p:sldId id="415" r:id="rId29"/>
    <p:sldId id="358" r:id="rId30"/>
    <p:sldId id="355" r:id="rId31"/>
    <p:sldId id="354" r:id="rId32"/>
    <p:sldId id="356" r:id="rId33"/>
    <p:sldId id="364" r:id="rId34"/>
    <p:sldId id="373" r:id="rId35"/>
    <p:sldId id="365" r:id="rId36"/>
    <p:sldId id="367" r:id="rId37"/>
    <p:sldId id="370" r:id="rId38"/>
    <p:sldId id="368" r:id="rId39"/>
    <p:sldId id="369" r:id="rId40"/>
    <p:sldId id="374" r:id="rId41"/>
    <p:sldId id="375" r:id="rId42"/>
    <p:sldId id="366" r:id="rId43"/>
    <p:sldId id="376" r:id="rId44"/>
    <p:sldId id="377" r:id="rId45"/>
    <p:sldId id="379" r:id="rId46"/>
    <p:sldId id="389" r:id="rId47"/>
    <p:sldId id="391" r:id="rId48"/>
    <p:sldId id="382" r:id="rId49"/>
    <p:sldId id="386" r:id="rId50"/>
    <p:sldId id="383" r:id="rId51"/>
    <p:sldId id="384" r:id="rId52"/>
    <p:sldId id="407" r:id="rId53"/>
    <p:sldId id="404" r:id="rId54"/>
    <p:sldId id="412" r:id="rId55"/>
    <p:sldId id="406" r:id="rId56"/>
    <p:sldId id="408" r:id="rId57"/>
    <p:sldId id="410" r:id="rId58"/>
    <p:sldId id="411" r:id="rId59"/>
    <p:sldId id="409" r:id="rId60"/>
    <p:sldId id="413" r:id="rId61"/>
    <p:sldId id="414" r:id="rId62"/>
    <p:sldId id="403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C3B5"/>
    <a:srgbClr val="FEDE34"/>
    <a:srgbClr val="E6E6E6"/>
    <a:srgbClr val="474652"/>
    <a:srgbClr val="76747A"/>
    <a:srgbClr val="A09F9F"/>
    <a:srgbClr val="AC9D93"/>
    <a:srgbClr val="F08C01"/>
    <a:srgbClr val="7A849F"/>
    <a:srgbClr val="C5B27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28" autoAdjust="0"/>
    <p:restoredTop sz="85115" autoAdjust="0"/>
  </p:normalViewPr>
  <p:slideViewPr>
    <p:cSldViewPr snapToGrid="0">
      <p:cViewPr varScale="1">
        <p:scale>
          <a:sx n="89" d="100"/>
          <a:sy n="89" d="100"/>
        </p:scale>
        <p:origin x="100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1082A-E75A-4486-8E95-84401F76C4DB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9406A-5AE4-4DBD-97BC-E4715DC49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73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skyshin0304/221986622053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출처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https://www.youtube.com/watch?v=G0kzSRbNF6E&amp;t=1155s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28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592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</a:t>
            </a:r>
            <a:r>
              <a:rPr lang="en-US" altLang="ko-KR" dirty="0"/>
              <a:t>: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venir"/>
              </a:rPr>
              <a:t>https://slugnet.jarrodkahn.com/layers.html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265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298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784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48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ko-KR" altLang="en-US" dirty="0"/>
              <a:t>의 </a:t>
            </a:r>
            <a:r>
              <a:rPr lang="en-US" altLang="ko-KR" dirty="0"/>
              <a:t>argmax()</a:t>
            </a:r>
            <a:r>
              <a:rPr lang="ko-KR" altLang="en-US" dirty="0"/>
              <a:t>함수 </a:t>
            </a:r>
            <a:r>
              <a:rPr lang="en-US" altLang="ko-KR" dirty="0"/>
              <a:t>:</a:t>
            </a:r>
            <a:r>
              <a:rPr lang="ko-KR" altLang="en-US" dirty="0"/>
              <a:t> 최대값에 해당하는 </a:t>
            </a:r>
            <a:r>
              <a:rPr lang="en-US" altLang="ko-KR" dirty="0"/>
              <a:t>index</a:t>
            </a:r>
            <a:r>
              <a:rPr lang="ko-KR" altLang="en-US" dirty="0"/>
              <a:t>값 반환</a:t>
            </a:r>
            <a:endParaRPr lang="en-US" altLang="ko-KR" dirty="0"/>
          </a:p>
          <a:p>
            <a:r>
              <a:rPr lang="en-US" altLang="ko-KR" dirty="0" err="1"/>
              <a:t>numpy</a:t>
            </a:r>
            <a:r>
              <a:rPr lang="ko-KR" altLang="en-US" dirty="0"/>
              <a:t>의 </a:t>
            </a:r>
            <a:r>
              <a:rPr lang="en-US" altLang="ko-KR" dirty="0"/>
              <a:t>exp()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자연상수 </a:t>
            </a:r>
            <a:r>
              <a:rPr lang="en-US" altLang="ko-KR" dirty="0"/>
              <a:t>e</a:t>
            </a:r>
            <a:r>
              <a:rPr lang="ko-KR" altLang="en-US" dirty="0"/>
              <a:t>인 지수함수</a:t>
            </a:r>
            <a:endParaRPr lang="en-US" altLang="ko-KR" dirty="0"/>
          </a:p>
          <a:p>
            <a:r>
              <a:rPr lang="en-US" altLang="ko-KR" dirty="0"/>
              <a:t>Exp</a:t>
            </a:r>
            <a:r>
              <a:rPr lang="ko-KR" altLang="en-US" dirty="0"/>
              <a:t>는 </a:t>
            </a:r>
            <a:r>
              <a:rPr lang="ko-KR" altLang="en-US" dirty="0" err="1"/>
              <a:t>오버플로우가</a:t>
            </a:r>
            <a:r>
              <a:rPr lang="ko-KR" altLang="en-US" dirty="0"/>
              <a:t> 나는 경우가 있어서 </a:t>
            </a:r>
            <a:r>
              <a:rPr lang="en-US" altLang="ko-KR" dirty="0"/>
              <a:t>argument</a:t>
            </a:r>
            <a:r>
              <a:rPr lang="ko-KR" altLang="en-US" dirty="0"/>
              <a:t>의 </a:t>
            </a:r>
            <a:r>
              <a:rPr lang="en-US" altLang="ko-KR" dirty="0"/>
              <a:t>max</a:t>
            </a:r>
            <a:r>
              <a:rPr lang="ko-KR" altLang="en-US" dirty="0"/>
              <a:t>값을 차감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73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71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205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306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530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출처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https://www.youtube.com/watch?v=G0kzSRbNF6E&amp;t=1155s</a:t>
            </a:r>
          </a:p>
          <a:p>
            <a:endParaRPr lang="en-US" altLang="ko-KR" dirty="0"/>
          </a:p>
          <a:p>
            <a:r>
              <a:rPr lang="ko-KR" altLang="en-US" dirty="0"/>
              <a:t>그러면 필터의 채널도 </a:t>
            </a:r>
            <a:r>
              <a:rPr lang="en-US" altLang="ko-KR" dirty="0"/>
              <a:t>3</a:t>
            </a:r>
          </a:p>
          <a:p>
            <a:r>
              <a:rPr lang="ko-KR" altLang="en-US" dirty="0"/>
              <a:t>출력 데이터의 채널은 </a:t>
            </a:r>
            <a:r>
              <a:rPr lang="en-US" altLang="ko-KR" dirty="0"/>
              <a:t>64</a:t>
            </a:r>
            <a:r>
              <a:rPr lang="ko-KR" altLang="en-US" dirty="0"/>
              <a:t>인걸 보면</a:t>
            </a:r>
            <a:r>
              <a:rPr lang="en-US" altLang="ko-KR" dirty="0"/>
              <a:t>, </a:t>
            </a:r>
            <a:r>
              <a:rPr lang="ko-KR" altLang="en-US" dirty="0"/>
              <a:t>필터의 개수는 </a:t>
            </a:r>
            <a:r>
              <a:rPr lang="en-US" altLang="ko-KR" dirty="0"/>
              <a:t>64</a:t>
            </a:r>
            <a:r>
              <a:rPr lang="ko-KR" altLang="en-US" dirty="0"/>
              <a:t>라고 생각할 수 있다 </a:t>
            </a:r>
            <a:r>
              <a:rPr lang="en-US" altLang="ko-KR" dirty="0"/>
              <a:t>(</a:t>
            </a:r>
            <a:r>
              <a:rPr lang="ko-KR" altLang="en-US" dirty="0" err="1"/>
              <a:t>내생각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231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구글독스</a:t>
            </a:r>
            <a:r>
              <a:rPr lang="ko-KR" altLang="en-US" dirty="0"/>
              <a:t> 링크 </a:t>
            </a:r>
            <a:r>
              <a:rPr lang="en-US" altLang="ko-KR" dirty="0"/>
              <a:t>: https://docs.google.com/document/d/19f3PTA1dwot2j2oO9pdi_pQP9yYJSkbMqJS192iz8Dk/edit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설치 순서 </a:t>
            </a:r>
            <a:r>
              <a:rPr lang="en-US" altLang="ko-KR" dirty="0"/>
              <a:t>: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그래픽 드라이버 설치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CUDA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설치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 CUDNN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설치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4. </a:t>
            </a:r>
            <a:r>
              <a:rPr lang="en-US" altLang="ko-KR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PyTorch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설치</a:t>
            </a:r>
            <a:endParaRPr lang="en-US" altLang="ko-KR" dirty="0"/>
          </a:p>
          <a:p>
            <a:r>
              <a:rPr lang="ko-KR" altLang="en-US" dirty="0"/>
              <a:t>윈도우 세팅 방법은 </a:t>
            </a:r>
            <a:r>
              <a:rPr lang="en-US" altLang="ko-KR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https://m.blog.naver.com/skyshin0304/221986622053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227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86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542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몇번을</a:t>
            </a:r>
            <a:r>
              <a:rPr lang="ko-KR" altLang="en-US" dirty="0"/>
              <a:t> 돌려보아도 소수점 아래 끝까지 다 똑같아서 무엇이 잘못되었는지</a:t>
            </a:r>
            <a:r>
              <a:rPr lang="en-US" altLang="ko-KR" dirty="0"/>
              <a:t>…..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796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https://github.com/pytorch/pytorch/issues/28820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5348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491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423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802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366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214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출처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https://excelsior-cjh.tistory.com/180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6487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394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9811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772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9690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4219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3190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2186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0565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9274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90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출처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https://excelsior-cjh.tistory.com/180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1012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6708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5C5C5C"/>
                </a:solidFill>
                <a:effectLst/>
                <a:latin typeface="Noto Sans Demilight"/>
              </a:rPr>
              <a:t>forward()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oto Sans Demilight"/>
              </a:rPr>
              <a:t>에서는 모델에서 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Noto Sans Demilight"/>
              </a:rPr>
              <a:t>실행되어야하는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oto Sans Demilight"/>
              </a:rPr>
              <a:t> 계산을 정의한다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Noto Sans Demilight"/>
              </a:rPr>
              <a:t>.</a:t>
            </a:r>
          </a:p>
          <a:p>
            <a:r>
              <a:rPr lang="en-US" altLang="ko-KR" b="0" i="0" dirty="0">
                <a:solidFill>
                  <a:srgbClr val="5C5C5C"/>
                </a:solidFill>
                <a:effectLst/>
                <a:latin typeface="Noto Sans Demilight"/>
              </a:rPr>
              <a:t>backward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oto Sans Demilight"/>
              </a:rPr>
              <a:t>계산은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Noto Sans Demilight"/>
              </a:rPr>
              <a:t>backward()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oto Sans Demilight"/>
              </a:rPr>
              <a:t>를 이용하면 </a:t>
            </a:r>
            <a:r>
              <a:rPr lang="en-US" altLang="ko-KR" b="0" i="0" dirty="0" err="1">
                <a:solidFill>
                  <a:srgbClr val="5C5C5C"/>
                </a:solidFill>
                <a:effectLst/>
                <a:latin typeface="Noto Sans Demilight"/>
              </a:rPr>
              <a:t>PyTorch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oto Sans Demilight"/>
              </a:rPr>
              <a:t>가 알아서 해주니까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Noto Sans Demilight"/>
              </a:rPr>
              <a:t>forward()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oto Sans Demilight"/>
              </a:rPr>
              <a:t>만 정의해주면 된다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Noto Sans Demilight"/>
              </a:rPr>
              <a:t>.</a:t>
            </a:r>
          </a:p>
          <a:p>
            <a:r>
              <a:rPr lang="en-US" altLang="ko-KR" b="0" i="0" dirty="0">
                <a:solidFill>
                  <a:srgbClr val="5C5C5C"/>
                </a:solidFill>
                <a:effectLst/>
                <a:latin typeface="Noto Sans Demilight"/>
              </a:rPr>
              <a:t>input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oto Sans Demilight"/>
              </a:rPr>
              <a:t>을 넣어서 어떤 계산을 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Noto Sans Demilight"/>
              </a:rPr>
              <a:t>진행하하여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oto Sans Demilight"/>
              </a:rPr>
              <a:t>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Noto Sans Demilight"/>
              </a:rPr>
              <a:t>output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oto Sans Demilight"/>
              </a:rPr>
              <a:t>이 나올지를 정의해준다고 이해하면 됨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Noto Sans Demilight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6832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5C5C5C"/>
                </a:solidFill>
                <a:effectLst/>
                <a:latin typeface="Noto Sans Demilight"/>
              </a:rPr>
              <a:t>forward()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oto Sans Demilight"/>
              </a:rPr>
              <a:t>에서는 모델에서 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Noto Sans Demilight"/>
              </a:rPr>
              <a:t>실행되어야하는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oto Sans Demilight"/>
              </a:rPr>
              <a:t> 계산을 정의한다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Noto Sans Demilight"/>
              </a:rPr>
              <a:t>.</a:t>
            </a:r>
          </a:p>
          <a:p>
            <a:r>
              <a:rPr lang="en-US" altLang="ko-KR" b="0" i="0" dirty="0">
                <a:solidFill>
                  <a:srgbClr val="5C5C5C"/>
                </a:solidFill>
                <a:effectLst/>
                <a:latin typeface="Noto Sans Demilight"/>
              </a:rPr>
              <a:t>backward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oto Sans Demilight"/>
              </a:rPr>
              <a:t>계산은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Noto Sans Demilight"/>
              </a:rPr>
              <a:t>backward()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oto Sans Demilight"/>
              </a:rPr>
              <a:t>를 이용하면 </a:t>
            </a:r>
            <a:r>
              <a:rPr lang="en-US" altLang="ko-KR" b="0" i="0" dirty="0" err="1">
                <a:solidFill>
                  <a:srgbClr val="5C5C5C"/>
                </a:solidFill>
                <a:effectLst/>
                <a:latin typeface="Noto Sans Demilight"/>
              </a:rPr>
              <a:t>PyTorch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oto Sans Demilight"/>
              </a:rPr>
              <a:t>가 알아서 해주니까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Noto Sans Demilight"/>
              </a:rPr>
              <a:t>forward()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oto Sans Demilight"/>
              </a:rPr>
              <a:t>만 정의해주면 된다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Noto Sans Demilight"/>
              </a:rPr>
              <a:t>.</a:t>
            </a:r>
          </a:p>
          <a:p>
            <a:r>
              <a:rPr lang="en-US" altLang="ko-KR" b="0" i="0" dirty="0">
                <a:solidFill>
                  <a:srgbClr val="5C5C5C"/>
                </a:solidFill>
                <a:effectLst/>
                <a:latin typeface="Noto Sans Demilight"/>
              </a:rPr>
              <a:t>input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oto Sans Demilight"/>
              </a:rPr>
              <a:t>을 넣어서 어떤 계산을 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Noto Sans Demilight"/>
              </a:rPr>
              <a:t>진행하하여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oto Sans Demilight"/>
              </a:rPr>
              <a:t>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Noto Sans Demilight"/>
              </a:rPr>
              <a:t>output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Noto Sans Demilight"/>
              </a:rPr>
              <a:t>이 나올지를 정의해준다고 이해하면 됨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Noto Sans Demilight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4617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2137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366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 인용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955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916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</a:t>
            </a:r>
            <a:r>
              <a:rPr lang="en-US" altLang="ko-KR" dirty="0"/>
              <a:t>,</a:t>
            </a:r>
            <a:r>
              <a:rPr lang="ko-KR" altLang="en-US" dirty="0"/>
              <a:t>설명 </a:t>
            </a:r>
            <a:r>
              <a:rPr lang="en-US" altLang="ko-KR" dirty="0"/>
              <a:t>: https://sanghyu.tistory.com/24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582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</a:t>
            </a:r>
            <a:r>
              <a:rPr lang="en-US" altLang="ko-KR" dirty="0"/>
              <a:t>,</a:t>
            </a:r>
            <a:r>
              <a:rPr lang="ko-KR" altLang="en-US" dirty="0"/>
              <a:t>설명 </a:t>
            </a:r>
            <a:r>
              <a:rPr lang="en-US" altLang="ko-KR" dirty="0"/>
              <a:t>: https://sanghyu.tistory.com/24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4560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</a:t>
            </a:r>
            <a:r>
              <a:rPr lang="en-US" altLang="ko-KR" dirty="0"/>
              <a:t>,</a:t>
            </a:r>
            <a:r>
              <a:rPr lang="ko-KR" altLang="en-US" dirty="0"/>
              <a:t>설명 </a:t>
            </a:r>
            <a:r>
              <a:rPr lang="en-US" altLang="ko-KR" dirty="0"/>
              <a:t>: https://wegonnamakeit.tistory.com/47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28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출처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https://www.youtube.com/watch?v=G0kzSRbNF6E&amp;t=1155s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114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활성화 함수 설명 </a:t>
            </a:r>
            <a:r>
              <a:rPr lang="en-US" altLang="ko-KR" dirty="0"/>
              <a:t>: https://m.blog.naver.com/PostView.naver?isHttpsRedirect=true&amp;blogId=handuelly&amp;logNo=221824080339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8557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</a:t>
            </a:r>
            <a:r>
              <a:rPr lang="en-US" altLang="ko-KR" dirty="0"/>
              <a:t>/</a:t>
            </a:r>
            <a:r>
              <a:rPr lang="ko-KR" altLang="en-US" dirty="0"/>
              <a:t>설명 </a:t>
            </a:r>
            <a:r>
              <a:rPr lang="en-US" altLang="ko-KR" dirty="0"/>
              <a:t>: https://yeomko.tistory.com/39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584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</a:t>
            </a:r>
            <a:r>
              <a:rPr lang="en-US" altLang="ko-KR" dirty="0"/>
              <a:t>/</a:t>
            </a:r>
            <a:r>
              <a:rPr lang="ko-KR" altLang="en-US" dirty="0"/>
              <a:t>설명 </a:t>
            </a:r>
            <a:r>
              <a:rPr lang="en-US" altLang="ko-KR" dirty="0"/>
              <a:t>: https://yeomko.tistory.com/39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8160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</a:t>
            </a:r>
            <a:r>
              <a:rPr lang="en-US" altLang="ko-KR" dirty="0"/>
              <a:t>/</a:t>
            </a:r>
            <a:r>
              <a:rPr lang="ko-KR" altLang="en-US" dirty="0"/>
              <a:t>설명 </a:t>
            </a:r>
            <a:r>
              <a:rPr lang="en-US" altLang="ko-KR" dirty="0"/>
              <a:t>: https://yeomko.tistory.com/39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00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 인용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0441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077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Receptive field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를 높이기 위해서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filter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의 크기를 키우거나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,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를 늘릴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.</a:t>
            </a:r>
            <a:br>
              <a:rPr lang="ko-KR" altLang="en-US" dirty="0"/>
            </a:br>
            <a:r>
              <a:rPr lang="ko-KR" altLang="en-US" dirty="0"/>
              <a:t>설명 </a:t>
            </a:r>
            <a:r>
              <a:rPr lang="en-US" altLang="ko-KR" dirty="0"/>
              <a:t>: https://dataplay.tistory.com/29</a:t>
            </a:r>
            <a:endParaRPr lang="en-US" altLang="ko-KR" b="0" i="0" dirty="0">
              <a:solidFill>
                <a:srgbClr val="666666"/>
              </a:solidFill>
              <a:effectLst/>
              <a:latin typeface="Spoqa Ha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066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"/>
              </a:rPr>
              <a:t>풀링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 레이어는 인접 픽셀들 중에서 중요한 정보만을 남기기 위해서</a:t>
            </a:r>
            <a:endParaRPr lang="en-US" altLang="ko-KR" b="0" i="0" dirty="0">
              <a:solidFill>
                <a:srgbClr val="000000"/>
              </a:solidFill>
              <a:effectLst/>
              <a:latin typeface="Spoqa Ha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서브 샘플링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(subsampling)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기법을 사용</a:t>
            </a:r>
            <a:endParaRPr lang="en-US" altLang="ko-KR" b="0" i="0" dirty="0">
              <a:solidFill>
                <a:srgbClr val="000000"/>
              </a:solidFill>
              <a:effectLst/>
              <a:latin typeface="Spoqa Ha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Spoqa Ha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이미지를 구성하는 픽셀들이 인접한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"/>
              </a:rPr>
              <a:t>픽셀들끼리는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 비슷한 정보를 가진다는 특성에 기반</a:t>
            </a:r>
            <a:endParaRPr lang="en-US" altLang="ko-KR" b="0" i="0" dirty="0">
              <a:solidFill>
                <a:srgbClr val="000000"/>
              </a:solidFill>
              <a:effectLst/>
              <a:latin typeface="Spoqa Ha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이를 통해 과적합을 방지하고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효율적인 계산을 하게 만듦</a:t>
            </a:r>
            <a:endParaRPr lang="en-US" altLang="ko-KR" b="0" i="0" dirty="0">
              <a:solidFill>
                <a:srgbClr val="000000"/>
              </a:solidFill>
              <a:effectLst/>
              <a:latin typeface="Spoqa Ha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Spoqa Ha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해당 레이어는 가중치가 존재하지 않아서 학습되지 않는 레이어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545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863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9406A-5AE4-4DBD-97BC-E4715DC4942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49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6308B-AF90-45A6-9DF5-51C5BCD31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386AE4-1DBC-4E10-8523-6A3CAE714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067AE-E8F0-463C-8188-A50FA92E8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0151C-40D2-463D-A60A-D9E5C355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B90AC-4645-40FD-85F4-3A4C6436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158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8AD39-E65C-4619-9C21-87762736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846DB0-8CD0-41A7-AA38-5CFFEEA85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7AEF93-3DDB-4DC2-9C13-8EFD0B82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93A26-AC60-411D-B5C5-8A7EAC650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0DD178-66EE-4BA9-94C2-34A5260A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74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0163C0-60B1-4908-942A-7AC063D0E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A2D0BB-B31A-495A-89F0-D2C8B5A62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821A2-A774-44A8-8ED9-BDAC66F9C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03EF6-2890-4BBA-8D30-6CD02ACB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22211-01D4-4D39-9A9D-B3921CC1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20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C5EC3-6A0B-49DA-A373-12A1D025D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C6D05-84D3-4685-AF73-99A130D10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392F80-E03D-4B61-81B8-83E27A79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9EBA4C-2CFA-44D6-9285-4CCE3BDA4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2D2F29-66B8-4E54-AFCD-D89BCF99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855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AF649-D4BF-45C6-930E-DAB19BB85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84FA9-4224-4A6B-BEEE-6405AB26E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93BEC7-19A0-4CE7-B701-D0923986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71F3DC-3783-43A8-B5CE-9AA7A1F1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E43766-8862-4871-B890-EFCA578C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10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9C0C6-15CC-4BE3-92AA-CCEFFACD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851DD-67E3-4D09-BC1E-214D85780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7B331E-05D1-462A-A97A-2E9C87B3D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1C41B1-BCE1-4345-ADAD-990B3B2D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D8E3E1-B0A4-4806-A0E1-714EB75B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5BAF32-55A7-4678-BC36-68CBB48C1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17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86F21-AE6C-441D-97DD-82C6177FA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C2BDEC-A190-441C-A6E0-4CDD7E27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78F745-53A6-4F51-BD66-C97E6462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F1DE83-1A3E-442E-B18A-8F22B28C3F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F5CFF7-BEE0-4CAA-BA55-7775E43E3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3E6A5E-FA22-4E65-978B-78E3904A1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EF41A4-A3B3-492F-B114-3E40DE2B5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EF063D-6028-415E-9117-FA79146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743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48659-3A07-49D4-BDC7-5A4FFBD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184576-C24F-4889-8A1D-4DABDAEF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C36037-693A-44DD-BFE2-B12416FB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2C2397-835F-4D00-B16F-1F8B7C4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85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D9903A-722B-4CE5-8865-1821C36B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1C9315-30D1-4C16-9DAE-018731AC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28E26D-DCA3-4A42-9FDD-D80D8C9FC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0A731-6ADA-44B5-AE4B-30B8F2F176C2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rgbClr val="474652"/>
                </a:solidFill>
              </a:rPr>
              <a:t>ⓒSaebyeol Yu.</a:t>
            </a:r>
            <a:r>
              <a:rPr lang="ko-KR" altLang="en-US" sz="900">
                <a:solidFill>
                  <a:srgbClr val="474652"/>
                </a:solidFill>
              </a:rPr>
              <a:t> </a:t>
            </a:r>
            <a:r>
              <a:rPr lang="en-US" altLang="ko-KR" sz="900" err="1">
                <a:solidFill>
                  <a:srgbClr val="474652"/>
                </a:solidFill>
              </a:rPr>
              <a:t>Saebyeol’s</a:t>
            </a:r>
            <a:r>
              <a:rPr lang="ko-KR" altLang="en-US" sz="900">
                <a:solidFill>
                  <a:srgbClr val="474652"/>
                </a:solidFill>
              </a:rPr>
              <a:t> </a:t>
            </a:r>
            <a:r>
              <a:rPr lang="en-US" altLang="ko-KR" sz="900">
                <a:solidFill>
                  <a:srgbClr val="474652"/>
                </a:solidFill>
              </a:rPr>
              <a:t>PowerPoint</a:t>
            </a:r>
            <a:endParaRPr lang="ko-KR" altLang="en-US" sz="900">
              <a:solidFill>
                <a:srgbClr val="4746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39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1A6C4-1DFB-44B2-8595-7443DA4B9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8B3A4D-EF47-4C1C-AB55-41185B6C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F6F623-8A5A-40CC-8FC8-C26385EF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EEA323-421E-4CAF-A2EE-B0184E5D7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9F4C13-59B9-49E2-B91A-43C77E48E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1A8D17-480D-4FD1-A7C1-C579560E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42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952B4-0646-4CD5-AF35-507E1655C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AEDEEE-D168-4A05-BFFD-8C7F762EE7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7149DB-0E51-49CE-ACF4-CCD15C04F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7EC06-4069-43CB-B969-0D2D3A0C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A7DD-1D8B-4E28-ABBC-6D87091989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79499B-72D4-4E3B-AE0C-408C99FB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6BEF5E-504F-4330-AA1F-751221F6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180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1B204B-C294-41B4-B941-B3529AB8C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A09848-296B-4CBF-AA35-4D938734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A34E7-C490-45C2-85E6-A31BE9B31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FA7DD-1D8B-4E28-ABBC-6D87091989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392A1C-B947-4FFC-BA5A-2A227E3F4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30E0A-8860-48AE-8B11-C07AED6B7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6650B-C8F8-418F-AEDD-2A2876CAFD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4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171396-15E1-428C-9E3E-6088ABB3BA5E}"/>
              </a:ext>
            </a:extLst>
          </p:cNvPr>
          <p:cNvSpPr/>
          <p:nvPr/>
        </p:nvSpPr>
        <p:spPr>
          <a:xfrm>
            <a:off x="0" y="1600200"/>
            <a:ext cx="12192000" cy="19097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669890-64F4-4303-9857-199D8C921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997206"/>
            <a:ext cx="9144000" cy="922111"/>
          </a:xfrm>
        </p:spPr>
        <p:txBody>
          <a:bodyPr>
            <a:no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ea"/>
              </a:rPr>
              <a:t>4</a:t>
            </a:r>
            <a:r>
              <a:rPr lang="ko-KR" altLang="en-US" sz="4000" dirty="0">
                <a:solidFill>
                  <a:schemeClr val="bg1"/>
                </a:solidFill>
                <a:latin typeface="+mj-ea"/>
              </a:rPr>
              <a:t>번째 미팅발표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7B86FB-AB41-445D-84E0-76F52F1147F8}"/>
              </a:ext>
            </a:extLst>
          </p:cNvPr>
          <p:cNvSpPr/>
          <p:nvPr/>
        </p:nvSpPr>
        <p:spPr>
          <a:xfrm>
            <a:off x="1448600" y="3686671"/>
            <a:ext cx="9294797" cy="673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9BFA1FAF-8840-4439-A7ED-A66513A5846A}"/>
              </a:ext>
            </a:extLst>
          </p:cNvPr>
          <p:cNvSpPr txBox="1">
            <a:spLocks/>
          </p:cNvSpPr>
          <p:nvPr/>
        </p:nvSpPr>
        <p:spPr>
          <a:xfrm>
            <a:off x="10886173" y="6511859"/>
            <a:ext cx="1588170" cy="3461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+mn-ea"/>
              </a:rPr>
              <a:t>임에딘</a:t>
            </a:r>
          </a:p>
        </p:txBody>
      </p:sp>
    </p:spTree>
    <p:extLst>
      <p:ext uri="{BB962C8B-B14F-4D97-AF65-F5344CB8AC3E}">
        <p14:creationId xmlns:p14="http://schemas.microsoft.com/office/powerpoint/2010/main" val="440962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>
            <a:cxnSpLocks/>
          </p:cNvCxnSpPr>
          <p:nvPr/>
        </p:nvCxnSpPr>
        <p:spPr>
          <a:xfrm>
            <a:off x="420063" y="934720"/>
            <a:ext cx="266726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420063" y="349945"/>
            <a:ext cx="2821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Flatten Layer</a:t>
            </a:r>
            <a:endParaRPr lang="ko-KR" altLang="en-US" sz="32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449599-3032-48FF-B82C-CBA084F30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61" y="1313026"/>
            <a:ext cx="11113477" cy="55449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01828C-7F7F-4501-BC73-64406BB13A66}"/>
              </a:ext>
            </a:extLst>
          </p:cNvPr>
          <p:cNvSpPr txBox="1"/>
          <p:nvPr/>
        </p:nvSpPr>
        <p:spPr>
          <a:xfrm>
            <a:off x="3753448" y="349945"/>
            <a:ext cx="7037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레이어</a:t>
            </a:r>
            <a:r>
              <a:rPr lang="en-US" altLang="ko-KR" dirty="0"/>
              <a:t>, </a:t>
            </a:r>
            <a:r>
              <a:rPr lang="ko-KR" altLang="en-US" dirty="0" err="1"/>
              <a:t>풀링</a:t>
            </a:r>
            <a:r>
              <a:rPr lang="ko-KR" altLang="en-US" dirty="0"/>
              <a:t> 레이어 반복적으로 거치면</a:t>
            </a:r>
            <a:r>
              <a:rPr lang="en-US" altLang="ko-KR" dirty="0"/>
              <a:t> </a:t>
            </a:r>
            <a:r>
              <a:rPr lang="ko-KR" altLang="en-US" dirty="0"/>
              <a:t>주요 특징만 추출되며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이는 다차원의 데이터로 이루어져 있지만 </a:t>
            </a:r>
            <a:r>
              <a:rPr lang="en-US" altLang="ko-KR" dirty="0"/>
              <a:t>(</a:t>
            </a:r>
            <a:r>
              <a:rPr lang="ko-KR" altLang="en-US" dirty="0"/>
              <a:t>이미지는 </a:t>
            </a:r>
            <a:r>
              <a:rPr lang="en-US" altLang="ko-KR" dirty="0"/>
              <a:t>3</a:t>
            </a:r>
            <a:r>
              <a:rPr lang="ko-KR" altLang="en-US" dirty="0"/>
              <a:t>차원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분류를 위한 학습 레이어에서는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차원 데이터</a:t>
            </a:r>
            <a:r>
              <a:rPr lang="ko-KR" altLang="en-US" dirty="0"/>
              <a:t>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바꿔 학습이 되어야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7103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B7BDBD-C968-4C88-BB54-174615E31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87" y="308710"/>
            <a:ext cx="10532425" cy="64145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FBC346-F40B-45C1-8EC4-6552034C24EF}"/>
              </a:ext>
            </a:extLst>
          </p:cNvPr>
          <p:cNvSpPr txBox="1"/>
          <p:nvPr/>
        </p:nvSpPr>
        <p:spPr>
          <a:xfrm>
            <a:off x="233250" y="349945"/>
            <a:ext cx="454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Fully connected Layer</a:t>
            </a:r>
            <a:endParaRPr lang="ko-KR" altLang="en-US" sz="3200" dirty="0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A4ECF0E-D963-4D01-BE47-DA3A8531ACB2}"/>
              </a:ext>
            </a:extLst>
          </p:cNvPr>
          <p:cNvCxnSpPr>
            <a:cxnSpLocks/>
          </p:cNvCxnSpPr>
          <p:nvPr/>
        </p:nvCxnSpPr>
        <p:spPr>
          <a:xfrm>
            <a:off x="233250" y="934720"/>
            <a:ext cx="434858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02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FBC346-F40B-45C1-8EC4-6552034C24EF}"/>
              </a:ext>
            </a:extLst>
          </p:cNvPr>
          <p:cNvSpPr txBox="1"/>
          <p:nvPr/>
        </p:nvSpPr>
        <p:spPr>
          <a:xfrm>
            <a:off x="233250" y="349945"/>
            <a:ext cx="2890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Classifier </a:t>
            </a:r>
            <a:r>
              <a:rPr lang="ko-KR" altLang="en-US" sz="3200" dirty="0">
                <a:latin typeface="+mj-ea"/>
                <a:ea typeface="+mj-ea"/>
              </a:rPr>
              <a:t>구성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A4ECF0E-D963-4D01-BE47-DA3A8531ACB2}"/>
              </a:ext>
            </a:extLst>
          </p:cNvPr>
          <p:cNvCxnSpPr>
            <a:cxnSpLocks/>
          </p:cNvCxnSpPr>
          <p:nvPr/>
        </p:nvCxnSpPr>
        <p:spPr>
          <a:xfrm>
            <a:off x="233250" y="934720"/>
            <a:ext cx="28905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2AD096-4668-4DB0-9525-52CE42AB89E9}"/>
              </a:ext>
            </a:extLst>
          </p:cNvPr>
          <p:cNvSpPr/>
          <p:nvPr/>
        </p:nvSpPr>
        <p:spPr>
          <a:xfrm>
            <a:off x="3018502" y="2896297"/>
            <a:ext cx="1356852" cy="86523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Flat</a:t>
            </a:r>
          </a:p>
          <a:p>
            <a:pPr algn="ctr"/>
            <a:r>
              <a:rPr lang="en-US" altLang="ko-KR" dirty="0">
                <a:latin typeface="+mj-ea"/>
                <a:ea typeface="+mj-ea"/>
              </a:rPr>
              <a:t>Layer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709527-5C8F-40D3-AB5A-23F575EFC52A}"/>
              </a:ext>
            </a:extLst>
          </p:cNvPr>
          <p:cNvSpPr/>
          <p:nvPr/>
        </p:nvSpPr>
        <p:spPr>
          <a:xfrm>
            <a:off x="4532670" y="2896297"/>
            <a:ext cx="1356852" cy="8652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Dense</a:t>
            </a:r>
          </a:p>
          <a:p>
            <a:pPr algn="ctr"/>
            <a:r>
              <a:rPr lang="en-US" altLang="ko-KR" dirty="0">
                <a:latin typeface="+mj-ea"/>
                <a:ea typeface="+mj-ea"/>
              </a:rPr>
              <a:t>Layer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3710D3-BED5-45CB-85AF-1FE51B6780A5}"/>
              </a:ext>
            </a:extLst>
          </p:cNvPr>
          <p:cNvSpPr/>
          <p:nvPr/>
        </p:nvSpPr>
        <p:spPr>
          <a:xfrm>
            <a:off x="6046838" y="2896297"/>
            <a:ext cx="1356852" cy="8652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Dropout</a:t>
            </a:r>
          </a:p>
          <a:p>
            <a:pPr algn="ctr"/>
            <a:r>
              <a:rPr lang="en-US" altLang="ko-KR" dirty="0">
                <a:latin typeface="+mj-ea"/>
                <a:ea typeface="+mj-ea"/>
              </a:rPr>
              <a:t>Layer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C268B5-FFCE-498D-A55B-6699D97BB53D}"/>
              </a:ext>
            </a:extLst>
          </p:cNvPr>
          <p:cNvSpPr/>
          <p:nvPr/>
        </p:nvSpPr>
        <p:spPr>
          <a:xfrm>
            <a:off x="7561006" y="2896297"/>
            <a:ext cx="1356852" cy="8652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Dense</a:t>
            </a:r>
          </a:p>
          <a:p>
            <a:pPr algn="ctr"/>
            <a:r>
              <a:rPr lang="en-US" altLang="ko-KR" dirty="0">
                <a:latin typeface="+mj-ea"/>
                <a:ea typeface="+mj-ea"/>
              </a:rPr>
              <a:t>Layer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1881D7B3-95E9-497D-B63C-233BC660C022}"/>
              </a:ext>
            </a:extLst>
          </p:cNvPr>
          <p:cNvSpPr/>
          <p:nvPr/>
        </p:nvSpPr>
        <p:spPr>
          <a:xfrm rot="5400000">
            <a:off x="6515141" y="2425040"/>
            <a:ext cx="392638" cy="308135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ED063-608D-4CF0-8B46-B77DA0DF4EA7}"/>
              </a:ext>
            </a:extLst>
          </p:cNvPr>
          <p:cNvSpPr txBox="1"/>
          <p:nvPr/>
        </p:nvSpPr>
        <p:spPr>
          <a:xfrm>
            <a:off x="6167611" y="4169900"/>
            <a:ext cx="11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Classifier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3418DC4-3968-4049-A256-0C19B0721C70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239432" y="2495792"/>
            <a:ext cx="0" cy="40050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64A1AFE-98BC-4056-9203-3FDD95823390}"/>
              </a:ext>
            </a:extLst>
          </p:cNvPr>
          <p:cNvSpPr txBox="1"/>
          <p:nvPr/>
        </p:nvSpPr>
        <p:spPr>
          <a:xfrm>
            <a:off x="7808746" y="2063174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Output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322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FBC346-F40B-45C1-8EC4-6552034C24EF}"/>
              </a:ext>
            </a:extLst>
          </p:cNvPr>
          <p:cNvSpPr txBox="1"/>
          <p:nvPr/>
        </p:nvSpPr>
        <p:spPr>
          <a:xfrm>
            <a:off x="233250" y="349945"/>
            <a:ext cx="2628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Dense Layer</a:t>
            </a:r>
            <a:endParaRPr lang="ko-KR" altLang="en-US" sz="3200" dirty="0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A4ECF0E-D963-4D01-BE47-DA3A8531ACB2}"/>
              </a:ext>
            </a:extLst>
          </p:cNvPr>
          <p:cNvCxnSpPr>
            <a:cxnSpLocks/>
          </p:cNvCxnSpPr>
          <p:nvPr/>
        </p:nvCxnSpPr>
        <p:spPr>
          <a:xfrm>
            <a:off x="233250" y="934720"/>
            <a:ext cx="28905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349488F-E2C1-4E15-955F-F1151413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530" y="2315494"/>
            <a:ext cx="4764560" cy="337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AC3A80-DB27-437A-B95E-0FE01454A75C}"/>
              </a:ext>
            </a:extLst>
          </p:cNvPr>
          <p:cNvSpPr txBox="1"/>
          <p:nvPr/>
        </p:nvSpPr>
        <p:spPr>
          <a:xfrm>
            <a:off x="3429244" y="349945"/>
            <a:ext cx="53335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입력과 출력을 모두 연결해준다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입력 뉴런이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출력 뉴런이 </a:t>
            </a:r>
            <a:r>
              <a:rPr lang="en-US" altLang="ko-KR" dirty="0"/>
              <a:t>5</a:t>
            </a:r>
            <a:r>
              <a:rPr lang="ko-KR" altLang="en-US" dirty="0"/>
              <a:t>개라고 할 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총 연결선은 </a:t>
            </a:r>
            <a:r>
              <a:rPr lang="en-US" altLang="ko-KR" dirty="0"/>
              <a:t>3*5=15</a:t>
            </a:r>
            <a:r>
              <a:rPr lang="ko-KR" altLang="en-US" dirty="0"/>
              <a:t>개가 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4805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299972D-EEA6-47FB-8A21-97CF9A6AF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946" y="2279789"/>
            <a:ext cx="6437056" cy="320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455A585-79FA-496A-800E-634DD93DE1E6}"/>
              </a:ext>
            </a:extLst>
          </p:cNvPr>
          <p:cNvCxnSpPr>
            <a:cxnSpLocks/>
          </p:cNvCxnSpPr>
          <p:nvPr/>
        </p:nvCxnSpPr>
        <p:spPr>
          <a:xfrm>
            <a:off x="420063" y="934720"/>
            <a:ext cx="348334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27965E7-822F-417E-BCB9-FDFD7B0E8968}"/>
              </a:ext>
            </a:extLst>
          </p:cNvPr>
          <p:cNvSpPr txBox="1"/>
          <p:nvPr/>
        </p:nvSpPr>
        <p:spPr>
          <a:xfrm>
            <a:off x="420063" y="347013"/>
            <a:ext cx="3142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Dropout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en-US" altLang="ko-KR" sz="3200" dirty="0">
                <a:latin typeface="+mj-ea"/>
                <a:ea typeface="+mj-ea"/>
              </a:rPr>
              <a:t>Layer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584EA-2D86-404C-9FA2-D481A9CD874B}"/>
              </a:ext>
            </a:extLst>
          </p:cNvPr>
          <p:cNvSpPr txBox="1"/>
          <p:nvPr/>
        </p:nvSpPr>
        <p:spPr>
          <a:xfrm>
            <a:off x="4471203" y="448684"/>
            <a:ext cx="6296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네트워크가 </a:t>
            </a:r>
            <a:r>
              <a:rPr lang="ko-KR" altLang="en-US" dirty="0" err="1">
                <a:solidFill>
                  <a:srgbClr val="FF0000"/>
                </a:solidFill>
              </a:rPr>
              <a:t>과적합</a:t>
            </a:r>
            <a:r>
              <a:rPr lang="ko-KR" altLang="en-US" dirty="0" err="1"/>
              <a:t>되는</a:t>
            </a:r>
            <a:r>
              <a:rPr lang="ko-KR" altLang="en-US" dirty="0"/>
              <a:t> 경우를 </a:t>
            </a:r>
            <a:r>
              <a:rPr lang="ko-KR" altLang="en-US" dirty="0">
                <a:solidFill>
                  <a:srgbClr val="FF0000"/>
                </a:solidFill>
              </a:rPr>
              <a:t>방지</a:t>
            </a:r>
            <a:r>
              <a:rPr lang="ko-KR" altLang="en-US" dirty="0"/>
              <a:t>하기 위해 만들어진 레이어로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학습 시 </a:t>
            </a:r>
            <a:r>
              <a:rPr lang="ko-KR" altLang="en-US" dirty="0">
                <a:solidFill>
                  <a:srgbClr val="FF0000"/>
                </a:solidFill>
              </a:rPr>
              <a:t>무작위</a:t>
            </a:r>
            <a:r>
              <a:rPr lang="ko-KR" altLang="en-US" dirty="0"/>
              <a:t>로 부분적인 뉴런을 </a:t>
            </a:r>
            <a:r>
              <a:rPr lang="ko-KR" altLang="en-US" dirty="0">
                <a:solidFill>
                  <a:srgbClr val="FF0000"/>
                </a:solidFill>
              </a:rPr>
              <a:t>제거</a:t>
            </a:r>
            <a:r>
              <a:rPr lang="ko-KR" altLang="en-US" dirty="0"/>
              <a:t>하는 방식이다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테스트에서는 모든 값을 포함하여 계산한다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030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2567539-DB00-47A6-9840-839F22D5D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8874"/>
            <a:ext cx="12192000" cy="587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9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420063" y="349945"/>
            <a:ext cx="1867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+mj-ea"/>
                <a:ea typeface="+mj-ea"/>
              </a:rPr>
              <a:t>Softmax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FA0AA-A8ED-4E48-B014-D74D2DD1FB5F}"/>
              </a:ext>
            </a:extLst>
          </p:cNvPr>
          <p:cNvSpPr txBox="1"/>
          <p:nvPr/>
        </p:nvSpPr>
        <p:spPr>
          <a:xfrm>
            <a:off x="1797551" y="2459504"/>
            <a:ext cx="87511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accent4"/>
                </a:solidFill>
                <a:latin typeface="+mj-ea"/>
                <a:ea typeface="+mj-ea"/>
                <a:sym typeface="Wingdings" panose="05000000000000000000" pitchFamily="2" charset="2"/>
              </a:rPr>
              <a:t>Softmax</a:t>
            </a:r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: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Class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분류를 위해 마지막 단계에서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출력값에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대한 정규화를 해주는 함수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특정 레이블에 대한 </a:t>
            </a:r>
            <a:r>
              <a:rPr lang="ko-KR" altLang="en-US" sz="2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확률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을 구할 수 있다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구한 확률 값은 해당 데이터의 종류가 무엇인지 추론하게 한다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출력값들의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총 합은 항상 </a:t>
            </a:r>
            <a:r>
              <a:rPr lang="en-US" altLang="ko-KR" sz="2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11630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333105" y="349945"/>
            <a:ext cx="3940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+mj-ea"/>
                <a:ea typeface="+mj-ea"/>
              </a:rPr>
              <a:t>Softmax</a:t>
            </a:r>
            <a:r>
              <a:rPr lang="en-US" altLang="ko-KR" sz="3200" dirty="0">
                <a:latin typeface="+mj-ea"/>
                <a:ea typeface="+mj-ea"/>
              </a:rPr>
              <a:t> </a:t>
            </a:r>
            <a:r>
              <a:rPr lang="ko-KR" altLang="en-US" sz="3200" dirty="0">
                <a:latin typeface="+mj-ea"/>
                <a:ea typeface="+mj-ea"/>
              </a:rPr>
              <a:t>간단한 예제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43DE41-9989-4404-B90C-EA053A0F9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63" y="1366813"/>
            <a:ext cx="7053264" cy="51281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0ECA14-152F-4803-8508-A7BAA70E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021" y="5651534"/>
            <a:ext cx="4168424" cy="84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43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343863" y="312565"/>
            <a:ext cx="6195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예시</a:t>
            </a:r>
            <a:r>
              <a:rPr lang="en-US" altLang="ko-KR" sz="3200" dirty="0">
                <a:latin typeface="+mj-ea"/>
                <a:ea typeface="+mj-ea"/>
              </a:rPr>
              <a:t>) GAN</a:t>
            </a:r>
            <a:r>
              <a:rPr lang="ko-KR" altLang="en-US" sz="3200" dirty="0">
                <a:latin typeface="+mj-ea"/>
                <a:ea typeface="+mj-ea"/>
              </a:rPr>
              <a:t>기반 모델 </a:t>
            </a:r>
            <a:r>
              <a:rPr lang="en-US" altLang="ko-KR" sz="3200" dirty="0">
                <a:latin typeface="+mj-ea"/>
                <a:ea typeface="+mj-ea"/>
              </a:rPr>
              <a:t>- </a:t>
            </a:r>
            <a:r>
              <a:rPr lang="en-US" altLang="ko-KR" sz="3200" dirty="0" err="1">
                <a:latin typeface="+mj-ea"/>
                <a:ea typeface="+mj-ea"/>
              </a:rPr>
              <a:t>GANomaly</a:t>
            </a:r>
            <a:r>
              <a:rPr lang="en-US" altLang="ko-KR" sz="3200" dirty="0">
                <a:latin typeface="+mj-ea"/>
                <a:ea typeface="+mj-ea"/>
              </a:rPr>
              <a:t> </a:t>
            </a:r>
            <a:endParaRPr lang="ko-KR" altLang="en-US" sz="3200" dirty="0">
              <a:latin typeface="+mj-ea"/>
              <a:ea typeface="+mj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8BA8AC-CE01-4C40-89E2-DB4FEE775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9957"/>
            <a:ext cx="11928343" cy="566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150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EF5155-B8A9-44CC-96F7-44B96A93A677}"/>
              </a:ext>
            </a:extLst>
          </p:cNvPr>
          <p:cNvSpPr/>
          <p:nvPr/>
        </p:nvSpPr>
        <p:spPr>
          <a:xfrm>
            <a:off x="0" y="0"/>
            <a:ext cx="6204626" cy="116020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751CE-5D0E-4FC7-A14E-5CF884AF1453}"/>
              </a:ext>
            </a:extLst>
          </p:cNvPr>
          <p:cNvSpPr txBox="1"/>
          <p:nvPr/>
        </p:nvSpPr>
        <p:spPr>
          <a:xfrm>
            <a:off x="-86881" y="164604"/>
            <a:ext cx="62915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>
                <a:solidFill>
                  <a:schemeClr val="bg1"/>
                </a:solidFill>
                <a:latin typeface="+mj-ea"/>
                <a:ea typeface="+mj-ea"/>
              </a:rPr>
              <a:t>Setting, </a:t>
            </a:r>
            <a:r>
              <a:rPr lang="ko-KR" altLang="en-US" sz="4800" dirty="0">
                <a:solidFill>
                  <a:schemeClr val="bg1"/>
                </a:solidFill>
                <a:latin typeface="+mj-ea"/>
                <a:ea typeface="+mj-ea"/>
              </a:rPr>
              <a:t>코드실행결과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0FF18-3B94-448E-81B7-2B9C80083F7D}"/>
              </a:ext>
            </a:extLst>
          </p:cNvPr>
          <p:cNvSpPr txBox="1"/>
          <p:nvPr/>
        </p:nvSpPr>
        <p:spPr>
          <a:xfrm>
            <a:off x="2844479" y="2817782"/>
            <a:ext cx="67202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dirty="0">
                <a:solidFill>
                  <a:schemeClr val="tx2"/>
                </a:solidFill>
                <a:latin typeface="+mj-ea"/>
                <a:ea typeface="+mj-ea"/>
              </a:rPr>
              <a:t>RTX3090 setting</a:t>
            </a:r>
          </a:p>
          <a:p>
            <a:pPr marL="514350" indent="-514350">
              <a:buAutoNum type="arabicPeriod"/>
            </a:pPr>
            <a:r>
              <a:rPr lang="en-US" altLang="ko-KR" sz="2400" dirty="0">
                <a:solidFill>
                  <a:schemeClr val="tx2"/>
                </a:solidFill>
                <a:latin typeface="+mj-ea"/>
                <a:ea typeface="+mj-ea"/>
              </a:rPr>
              <a:t>Local setting</a:t>
            </a:r>
          </a:p>
          <a:p>
            <a:pPr marL="514350" indent="-514350">
              <a:buAutoNum type="arabicPeriod"/>
            </a:pPr>
            <a:r>
              <a:rPr lang="ko-KR" altLang="en-US" sz="2400" dirty="0">
                <a:solidFill>
                  <a:schemeClr val="tx2"/>
                </a:solidFill>
                <a:latin typeface="+mj-ea"/>
                <a:ea typeface="+mj-ea"/>
              </a:rPr>
              <a:t>로컬에서 </a:t>
            </a:r>
            <a:r>
              <a:rPr lang="en-US" altLang="ko-KR" sz="2400" dirty="0" err="1">
                <a:solidFill>
                  <a:schemeClr val="tx2"/>
                </a:solidFill>
                <a:latin typeface="+mj-ea"/>
                <a:ea typeface="+mj-ea"/>
              </a:rPr>
              <a:t>BeatGAN</a:t>
            </a:r>
            <a:r>
              <a:rPr lang="en-US" altLang="ko-KR" sz="2400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ko-KR" altLang="en-US" sz="2400" dirty="0">
                <a:solidFill>
                  <a:schemeClr val="tx2"/>
                </a:solidFill>
                <a:latin typeface="+mj-ea"/>
                <a:ea typeface="+mj-ea"/>
              </a:rPr>
              <a:t>코드실행결과</a:t>
            </a:r>
            <a:r>
              <a:rPr lang="en-US" altLang="ko-KR" sz="2400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ko-KR" altLang="en-US" sz="2400" dirty="0">
                <a:solidFill>
                  <a:schemeClr val="tx2"/>
                </a:solidFill>
                <a:latin typeface="+mj-ea"/>
                <a:ea typeface="+mj-ea"/>
              </a:rPr>
              <a:t>및 비교표</a:t>
            </a:r>
            <a:endParaRPr lang="en-US" altLang="ko-KR" sz="240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solidFill>
                  <a:schemeClr val="tx2"/>
                </a:solidFill>
                <a:latin typeface="+mj-ea"/>
                <a:ea typeface="+mj-ea"/>
              </a:rPr>
              <a:t>로컬에서 </a:t>
            </a:r>
            <a:r>
              <a:rPr lang="en-US" altLang="ko-KR" sz="2400" dirty="0">
                <a:solidFill>
                  <a:schemeClr val="tx2"/>
                </a:solidFill>
                <a:latin typeface="+mj-ea"/>
                <a:ea typeface="+mj-ea"/>
              </a:rPr>
              <a:t>FRSKD </a:t>
            </a:r>
            <a:r>
              <a:rPr lang="ko-KR" altLang="en-US" sz="2400" dirty="0">
                <a:solidFill>
                  <a:schemeClr val="tx2"/>
                </a:solidFill>
                <a:latin typeface="+mj-ea"/>
                <a:ea typeface="+mj-ea"/>
              </a:rPr>
              <a:t>코드실행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A98D55-5737-49ED-802C-D69535DA5C52}"/>
              </a:ext>
            </a:extLst>
          </p:cNvPr>
          <p:cNvSpPr/>
          <p:nvPr/>
        </p:nvSpPr>
        <p:spPr>
          <a:xfrm>
            <a:off x="2844479" y="4464424"/>
            <a:ext cx="9347522" cy="1871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C7B3A1-1F7D-4DC8-BF61-4B717ABE000D}"/>
              </a:ext>
            </a:extLst>
          </p:cNvPr>
          <p:cNvSpPr/>
          <p:nvPr/>
        </p:nvSpPr>
        <p:spPr>
          <a:xfrm rot="16200000">
            <a:off x="-2730564" y="3890769"/>
            <a:ext cx="5697796" cy="2366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205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7B3CAA5-6698-441D-A710-B035DB5BA2B7}"/>
              </a:ext>
            </a:extLst>
          </p:cNvPr>
          <p:cNvSpPr/>
          <p:nvPr/>
        </p:nvSpPr>
        <p:spPr>
          <a:xfrm rot="5400000">
            <a:off x="2698217" y="-2103184"/>
            <a:ext cx="454117" cy="5427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A19D98-CE16-46B7-B9C0-C1AFF40B7594}"/>
              </a:ext>
            </a:extLst>
          </p:cNvPr>
          <p:cNvSpPr/>
          <p:nvPr/>
        </p:nvSpPr>
        <p:spPr>
          <a:xfrm>
            <a:off x="0" y="-67377"/>
            <a:ext cx="211756" cy="5476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6829FD-DAC0-4813-BF4B-57C7F48E9A03}"/>
              </a:ext>
            </a:extLst>
          </p:cNvPr>
          <p:cNvSpPr/>
          <p:nvPr/>
        </p:nvSpPr>
        <p:spPr>
          <a:xfrm>
            <a:off x="-1" y="5409398"/>
            <a:ext cx="211756" cy="15207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129F5C-6A86-4A1E-B02E-BB0800CB9543}"/>
              </a:ext>
            </a:extLst>
          </p:cNvPr>
          <p:cNvSpPr txBox="1"/>
          <p:nvPr/>
        </p:nvSpPr>
        <p:spPr>
          <a:xfrm>
            <a:off x="4144582" y="375732"/>
            <a:ext cx="19000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코멘트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43E12D-56B6-4AFC-B933-E841249841B3}"/>
              </a:ext>
            </a:extLst>
          </p:cNvPr>
          <p:cNvSpPr txBox="1"/>
          <p:nvPr/>
        </p:nvSpPr>
        <p:spPr>
          <a:xfrm>
            <a:off x="699168" y="2671010"/>
            <a:ext cx="1116753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3200" dirty="0">
                <a:solidFill>
                  <a:schemeClr val="tx2"/>
                </a:solidFill>
                <a:latin typeface="+mj-ea"/>
                <a:ea typeface="+mj-ea"/>
              </a:rPr>
              <a:t>CNN - convolution layer form (+</a:t>
            </a:r>
            <a:r>
              <a:rPr lang="ko-KR" altLang="en-US" sz="3200" dirty="0">
                <a:solidFill>
                  <a:schemeClr val="tx2"/>
                </a:solidFill>
                <a:latin typeface="+mj-ea"/>
                <a:ea typeface="+mj-ea"/>
              </a:rPr>
              <a:t>입출력 데이터의 채널</a:t>
            </a:r>
            <a:r>
              <a:rPr lang="en-US" altLang="ko-KR" sz="3200" dirty="0">
                <a:solidFill>
                  <a:schemeClr val="tx2"/>
                </a:solidFill>
                <a:latin typeface="+mj-ea"/>
                <a:ea typeface="+mj-ea"/>
              </a:rPr>
              <a:t>)</a:t>
            </a:r>
          </a:p>
          <a:p>
            <a:pPr marL="514350" indent="-514350">
              <a:buAutoNum type="arabicPeriod"/>
            </a:pPr>
            <a:r>
              <a:rPr lang="en-US" altLang="ko-KR" sz="3200" dirty="0">
                <a:solidFill>
                  <a:schemeClr val="tx2"/>
                </a:solidFill>
                <a:latin typeface="+mj-ea"/>
                <a:ea typeface="+mj-ea"/>
              </a:rPr>
              <a:t>Fully connected layer</a:t>
            </a:r>
            <a:r>
              <a:rPr lang="ko-KR" altLang="en-US" sz="3200" dirty="0">
                <a:solidFill>
                  <a:schemeClr val="tx2"/>
                </a:solidFill>
                <a:latin typeface="+mj-ea"/>
                <a:ea typeface="+mj-ea"/>
              </a:rPr>
              <a:t> 들어가기 전에 </a:t>
            </a:r>
            <a:r>
              <a:rPr lang="en-US" altLang="ko-KR" sz="3200" dirty="0">
                <a:solidFill>
                  <a:schemeClr val="tx2"/>
                </a:solidFill>
                <a:latin typeface="+mj-ea"/>
                <a:ea typeface="+mj-ea"/>
              </a:rPr>
              <a:t>flatten</a:t>
            </a:r>
            <a:r>
              <a:rPr lang="ko-KR" altLang="en-US" sz="3200" dirty="0">
                <a:solidFill>
                  <a:schemeClr val="tx2"/>
                </a:solidFill>
                <a:latin typeface="+mj-ea"/>
                <a:ea typeface="+mj-ea"/>
              </a:rPr>
              <a:t> 설명</a:t>
            </a:r>
            <a:endParaRPr lang="en-US" altLang="ko-KR" sz="320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514350" indent="-514350">
              <a:buAutoNum type="arabicPeriod"/>
            </a:pPr>
            <a:r>
              <a:rPr lang="en-US" altLang="ko-KR" sz="3200" dirty="0" err="1">
                <a:solidFill>
                  <a:schemeClr val="tx2"/>
                </a:solidFill>
                <a:latin typeface="+mj-ea"/>
                <a:ea typeface="+mj-ea"/>
              </a:rPr>
              <a:t>BeatGAN</a:t>
            </a:r>
            <a:r>
              <a:rPr lang="en-US" altLang="ko-KR" sz="3200" dirty="0">
                <a:solidFill>
                  <a:schemeClr val="tx2"/>
                </a:solidFill>
                <a:latin typeface="+mj-ea"/>
                <a:ea typeface="+mj-ea"/>
              </a:rPr>
              <a:t>, FRSKD model</a:t>
            </a:r>
            <a:r>
              <a:rPr lang="ko-KR" altLang="en-US" sz="3200" dirty="0">
                <a:solidFill>
                  <a:schemeClr val="tx2"/>
                </a:solidFill>
                <a:latin typeface="+mj-ea"/>
                <a:ea typeface="+mj-ea"/>
              </a:rPr>
              <a:t> 코드 리뷰</a:t>
            </a:r>
            <a:endParaRPr lang="en-US" altLang="ko-KR" sz="320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tx2"/>
                </a:solidFill>
                <a:latin typeface="+mj-ea"/>
                <a:ea typeface="+mj-ea"/>
              </a:rPr>
              <a:t>결합할 부분 </a:t>
            </a:r>
            <a:r>
              <a:rPr lang="en-US" altLang="ko-KR" sz="3200" dirty="0">
                <a:solidFill>
                  <a:schemeClr val="tx2"/>
                </a:solidFill>
                <a:latin typeface="+mj-ea"/>
                <a:ea typeface="+mj-ea"/>
              </a:rPr>
              <a:t>: FRSKD</a:t>
            </a:r>
            <a:r>
              <a:rPr lang="ko-KR" altLang="en-US" sz="3200" dirty="0">
                <a:solidFill>
                  <a:schemeClr val="tx2"/>
                </a:solidFill>
                <a:latin typeface="+mj-ea"/>
                <a:ea typeface="+mj-ea"/>
              </a:rPr>
              <a:t>의 </a:t>
            </a:r>
            <a:r>
              <a:rPr lang="en-US" altLang="ko-KR" sz="3200" dirty="0">
                <a:solidFill>
                  <a:schemeClr val="tx2"/>
                </a:solidFill>
                <a:latin typeface="+mj-ea"/>
                <a:ea typeface="+mj-ea"/>
              </a:rPr>
              <a:t>knowledge distillation </a:t>
            </a:r>
            <a:r>
              <a:rPr lang="ko-KR" altLang="en-US" sz="3200" dirty="0">
                <a:solidFill>
                  <a:schemeClr val="tx2"/>
                </a:solidFill>
                <a:latin typeface="+mj-ea"/>
                <a:ea typeface="+mj-ea"/>
              </a:rPr>
              <a:t>코드 리뷰</a:t>
            </a:r>
          </a:p>
        </p:txBody>
      </p:sp>
    </p:spTree>
    <p:extLst>
      <p:ext uri="{BB962C8B-B14F-4D97-AF65-F5344CB8AC3E}">
        <p14:creationId xmlns:p14="http://schemas.microsoft.com/office/powerpoint/2010/main" val="4075233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334031" y="349945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RTX3090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en-US" altLang="ko-KR" sz="3200" dirty="0">
                <a:latin typeface="+mj-ea"/>
                <a:ea typeface="+mj-ea"/>
              </a:rPr>
              <a:t>setting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461FD-F9D5-4697-A292-D0E333B3C75F}"/>
              </a:ext>
            </a:extLst>
          </p:cNvPr>
          <p:cNvSpPr txBox="1"/>
          <p:nvPr/>
        </p:nvSpPr>
        <p:spPr>
          <a:xfrm>
            <a:off x="2286303" y="2286733"/>
            <a:ext cx="76193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OS</a:t>
            </a:r>
            <a:r>
              <a:rPr lang="en-US" altLang="ko-KR" sz="2400" dirty="0">
                <a:latin typeface="+mj-ea"/>
                <a:ea typeface="+mj-ea"/>
              </a:rPr>
              <a:t> : Ubuntu 18.04.3 LTS bionic x86_64</a:t>
            </a:r>
          </a:p>
          <a:p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VGA</a:t>
            </a:r>
            <a:r>
              <a:rPr lang="en-US" altLang="ko-KR" sz="2400" dirty="0">
                <a:latin typeface="+mj-ea"/>
                <a:ea typeface="+mj-ea"/>
              </a:rPr>
              <a:t> : RTX 3090</a:t>
            </a:r>
          </a:p>
          <a:p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VGA Driver </a:t>
            </a:r>
            <a:r>
              <a:rPr lang="en-US" altLang="ko-KR" sz="2400" dirty="0">
                <a:latin typeface="+mj-ea"/>
                <a:ea typeface="+mj-ea"/>
              </a:rPr>
              <a:t>: 460.27.04</a:t>
            </a:r>
          </a:p>
          <a:p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CUDA </a:t>
            </a:r>
            <a:r>
              <a:rPr lang="en-US" altLang="ko-KR" sz="2400" dirty="0" err="1">
                <a:solidFill>
                  <a:schemeClr val="accent4"/>
                </a:solidFill>
                <a:latin typeface="+mj-ea"/>
                <a:ea typeface="+mj-ea"/>
              </a:rPr>
              <a:t>ver</a:t>
            </a:r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:11.0</a:t>
            </a:r>
          </a:p>
          <a:p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CUDNN </a:t>
            </a:r>
            <a:r>
              <a:rPr lang="en-US" altLang="ko-KR" sz="2400" dirty="0" err="1">
                <a:solidFill>
                  <a:schemeClr val="accent4"/>
                </a:solidFill>
                <a:latin typeface="+mj-ea"/>
                <a:ea typeface="+mj-ea"/>
              </a:rPr>
              <a:t>ver</a:t>
            </a:r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: 8.0.4</a:t>
            </a:r>
          </a:p>
          <a:p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Anaconda</a:t>
            </a:r>
            <a:r>
              <a:rPr lang="en-US" altLang="ko-KR" sz="2400" dirty="0">
                <a:latin typeface="+mj-ea"/>
                <a:ea typeface="+mj-ea"/>
              </a:rPr>
              <a:t> : Anaconda3-2021.05-Linux-x86_64.sh</a:t>
            </a:r>
          </a:p>
          <a:p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Python </a:t>
            </a:r>
            <a:r>
              <a:rPr lang="en-US" altLang="ko-KR" sz="2400" dirty="0" err="1">
                <a:solidFill>
                  <a:schemeClr val="accent4"/>
                </a:solidFill>
                <a:latin typeface="+mj-ea"/>
                <a:ea typeface="+mj-ea"/>
              </a:rPr>
              <a:t>ver</a:t>
            </a:r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: 3.8</a:t>
            </a:r>
          </a:p>
          <a:p>
            <a:r>
              <a:rPr lang="en-US" altLang="ko-KR" sz="2400" dirty="0" err="1">
                <a:solidFill>
                  <a:schemeClr val="accent4"/>
                </a:solidFill>
                <a:latin typeface="+mj-ea"/>
                <a:ea typeface="+mj-ea"/>
              </a:rPr>
              <a:t>PyTorch</a:t>
            </a:r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en-US" altLang="ko-KR" sz="2400" dirty="0" err="1">
                <a:solidFill>
                  <a:schemeClr val="accent4"/>
                </a:solidFill>
                <a:latin typeface="+mj-ea"/>
                <a:ea typeface="+mj-ea"/>
              </a:rPr>
              <a:t>ver</a:t>
            </a:r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: 1.7.1</a:t>
            </a:r>
          </a:p>
          <a:p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1549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343863" y="285909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RTX3090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en-US" altLang="ko-KR" sz="3200" dirty="0">
                <a:latin typeface="+mj-ea"/>
                <a:ea typeface="+mj-ea"/>
              </a:rPr>
              <a:t>setting</a:t>
            </a:r>
            <a:endParaRPr lang="ko-KR" altLang="en-US" sz="3200" dirty="0">
              <a:latin typeface="+mj-ea"/>
              <a:ea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760C76-97CC-4F17-8AF7-BAF1C98420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45"/>
          <a:stretch/>
        </p:blipFill>
        <p:spPr bwMode="auto">
          <a:xfrm>
            <a:off x="420063" y="2348412"/>
            <a:ext cx="11125975" cy="69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448847-B790-48D4-893C-F78436E96F2E}"/>
              </a:ext>
            </a:extLst>
          </p:cNvPr>
          <p:cNvSpPr txBox="1"/>
          <p:nvPr/>
        </p:nvSpPr>
        <p:spPr>
          <a:xfrm>
            <a:off x="1734089" y="3495675"/>
            <a:ext cx="915404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결론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다시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로컬</a:t>
            </a:r>
            <a:r>
              <a:rPr lang="ko-KR" altLang="en-US" dirty="0">
                <a:latin typeface="+mn-ea"/>
              </a:rPr>
              <a:t>에서 하기로 했습니다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코드서버</a:t>
            </a:r>
            <a:r>
              <a:rPr lang="en-US" altLang="ko-KR" dirty="0">
                <a:latin typeface="+mn-ea"/>
              </a:rPr>
              <a:t>… </a:t>
            </a:r>
            <a:r>
              <a:rPr lang="ko-KR" altLang="en-US" dirty="0">
                <a:latin typeface="+mn-ea"/>
              </a:rPr>
              <a:t>가끔 무한 로딩되는 에러가 걸리면 창 닫히고 새로 띄우는데</a:t>
            </a:r>
            <a:r>
              <a:rPr lang="en-US" altLang="ko-KR" dirty="0">
                <a:latin typeface="+mn-ea"/>
              </a:rPr>
              <a:t>,</a:t>
            </a:r>
          </a:p>
          <a:p>
            <a:r>
              <a:rPr lang="ko-KR" altLang="en-US" dirty="0">
                <a:latin typeface="+mn-ea"/>
              </a:rPr>
              <a:t>이때 가상환경 </a:t>
            </a:r>
            <a:r>
              <a:rPr lang="ko-KR" altLang="en-US" dirty="0" err="1">
                <a:latin typeface="+mn-ea"/>
              </a:rPr>
              <a:t>세팅해둔</a:t>
            </a:r>
            <a:r>
              <a:rPr lang="ko-KR" altLang="en-US" dirty="0">
                <a:latin typeface="+mn-ea"/>
              </a:rPr>
              <a:t> 것이 모두</a:t>
            </a:r>
            <a:r>
              <a:rPr lang="en-US" altLang="ko-KR" dirty="0">
                <a:latin typeface="+mn-ea"/>
              </a:rPr>
              <a:t>!!</a:t>
            </a:r>
            <a:r>
              <a:rPr lang="ko-KR" altLang="en-US" dirty="0">
                <a:latin typeface="+mn-ea"/>
              </a:rPr>
              <a:t> 날라가고 처음부터 전부 설치해야 했습니다</a:t>
            </a:r>
            <a:r>
              <a:rPr lang="en-US" altLang="ko-KR" dirty="0">
                <a:latin typeface="+mn-ea"/>
              </a:rPr>
              <a:t>..</a:t>
            </a:r>
          </a:p>
          <a:p>
            <a:r>
              <a:rPr lang="en-US" altLang="ko-KR" dirty="0">
                <a:latin typeface="+mn-ea"/>
              </a:rPr>
              <a:t>(Reloading VS code kills the terminal, it’s like closing a terminal and opening a new one.)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cuda</a:t>
            </a:r>
            <a:r>
              <a:rPr lang="ko-KR" altLang="en-US" dirty="0">
                <a:latin typeface="+mn-ea"/>
              </a:rPr>
              <a:t>나 </a:t>
            </a:r>
            <a:r>
              <a:rPr lang="en-US" altLang="ko-KR" dirty="0" err="1">
                <a:latin typeface="+mn-ea"/>
              </a:rPr>
              <a:t>conda</a:t>
            </a:r>
            <a:r>
              <a:rPr lang="en-US" altLang="ko-KR" dirty="0">
                <a:latin typeface="+mn-ea"/>
              </a:rPr>
              <a:t> env, </a:t>
            </a:r>
            <a:r>
              <a:rPr lang="en-US" altLang="ko-KR" dirty="0" err="1">
                <a:latin typeface="+mn-ea"/>
              </a:rPr>
              <a:t>zshrc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등등 전부 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usr</a:t>
            </a:r>
            <a:r>
              <a:rPr lang="en-US" altLang="ko-KR" dirty="0">
                <a:latin typeface="+mn-ea"/>
              </a:rPr>
              <a:t>/local</a:t>
            </a:r>
            <a:r>
              <a:rPr lang="ko-KR" altLang="en-US" dirty="0">
                <a:latin typeface="+mn-ea"/>
              </a:rPr>
              <a:t>에 설치되었는데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아마도 볼륨에 경로 지정하여 설치해야 하지 않았을까 합니다</a:t>
            </a:r>
            <a:r>
              <a:rPr lang="en-US" altLang="ko-KR" dirty="0">
                <a:latin typeface="+mn-ea"/>
              </a:rPr>
              <a:t>. (</a:t>
            </a:r>
            <a:r>
              <a:rPr lang="ko-KR" altLang="en-US" dirty="0">
                <a:latin typeface="+mn-ea"/>
              </a:rPr>
              <a:t>하지만 </a:t>
            </a:r>
            <a:r>
              <a:rPr lang="ko-KR" altLang="en-US" dirty="0" err="1">
                <a:latin typeface="+mn-ea"/>
              </a:rPr>
              <a:t>이마저도</a:t>
            </a:r>
            <a:r>
              <a:rPr lang="ko-KR" altLang="en-US" dirty="0">
                <a:latin typeface="+mn-ea"/>
              </a:rPr>
              <a:t> 에러</a:t>
            </a:r>
            <a:r>
              <a:rPr lang="en-US" altLang="ko-KR" dirty="0">
                <a:latin typeface="+mn-ea"/>
              </a:rPr>
              <a:t>!)</a:t>
            </a:r>
          </a:p>
          <a:p>
            <a:r>
              <a:rPr lang="ko-KR" altLang="en-US" dirty="0">
                <a:latin typeface="+mn-ea"/>
              </a:rPr>
              <a:t>가상환경 세팅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cuda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cudnn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pytorch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설치로 세팅을 전부 </a:t>
            </a:r>
            <a:r>
              <a:rPr lang="ko-KR" altLang="en-US" dirty="0" err="1">
                <a:latin typeface="+mn-ea"/>
              </a:rPr>
              <a:t>완료해놓아도</a:t>
            </a: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cuda</a:t>
            </a:r>
            <a:r>
              <a:rPr lang="ko-KR" altLang="en-US" dirty="0">
                <a:latin typeface="+mn-ea"/>
              </a:rPr>
              <a:t>인식이 불가능한 에러는 결국 고치지 못했습니다</a:t>
            </a:r>
            <a:r>
              <a:rPr lang="en-US" altLang="ko-KR" dirty="0">
                <a:latin typeface="+mn-ea"/>
              </a:rPr>
              <a:t>….</a:t>
            </a:r>
          </a:p>
        </p:txBody>
      </p:sp>
      <p:pic>
        <p:nvPicPr>
          <p:cNvPr id="1030" name="Picture 6" descr="픽시브 그림법페이지 포즈에 | 유머 게시판">
            <a:extLst>
              <a:ext uri="{FF2B5EF4-FFF2-40B4-BE49-F238E27FC236}">
                <a16:creationId xmlns:a16="http://schemas.microsoft.com/office/drawing/2014/main" id="{2C4C23AE-1F05-4EA8-B51E-2B5D79E9C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825" y="1159891"/>
            <a:ext cx="1514475" cy="106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200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343863" y="349945"/>
            <a:ext cx="2743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Local setting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461FD-F9D5-4697-A292-D0E333B3C75F}"/>
              </a:ext>
            </a:extLst>
          </p:cNvPr>
          <p:cNvSpPr txBox="1"/>
          <p:nvPr/>
        </p:nvSpPr>
        <p:spPr>
          <a:xfrm>
            <a:off x="2140738" y="2146056"/>
            <a:ext cx="834074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OS</a:t>
            </a:r>
            <a:r>
              <a:rPr lang="en-US" altLang="ko-KR" sz="2400" dirty="0">
                <a:latin typeface="+mj-ea"/>
                <a:ea typeface="+mj-ea"/>
              </a:rPr>
              <a:t> : Window10</a:t>
            </a:r>
          </a:p>
          <a:p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VGA</a:t>
            </a:r>
            <a:r>
              <a:rPr lang="en-US" altLang="ko-KR" sz="2400" dirty="0">
                <a:latin typeface="+mj-ea"/>
                <a:ea typeface="+mj-ea"/>
              </a:rPr>
              <a:t> : GTX1660super</a:t>
            </a:r>
          </a:p>
          <a:p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VGA Driver </a:t>
            </a:r>
            <a:r>
              <a:rPr lang="en-US" altLang="ko-KR" sz="2400" dirty="0">
                <a:latin typeface="+mj-ea"/>
                <a:ea typeface="+mj-ea"/>
              </a:rPr>
              <a:t>: 472.12</a:t>
            </a:r>
          </a:p>
          <a:p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CUDA </a:t>
            </a:r>
            <a:r>
              <a:rPr lang="en-US" altLang="ko-KR" sz="2400" dirty="0" err="1">
                <a:solidFill>
                  <a:schemeClr val="accent4"/>
                </a:solidFill>
                <a:latin typeface="+mj-ea"/>
                <a:ea typeface="+mj-ea"/>
              </a:rPr>
              <a:t>ver</a:t>
            </a:r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:11.0</a:t>
            </a:r>
          </a:p>
          <a:p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CUDNN </a:t>
            </a:r>
            <a:r>
              <a:rPr lang="en-US" altLang="ko-KR" sz="2400" dirty="0" err="1">
                <a:solidFill>
                  <a:schemeClr val="accent4"/>
                </a:solidFill>
                <a:latin typeface="+mj-ea"/>
                <a:ea typeface="+mj-ea"/>
              </a:rPr>
              <a:t>ver</a:t>
            </a:r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: 8.0.5</a:t>
            </a:r>
          </a:p>
          <a:p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Anaconda</a:t>
            </a:r>
            <a:r>
              <a:rPr lang="en-US" altLang="ko-KR" sz="2400" dirty="0">
                <a:latin typeface="+mj-ea"/>
                <a:ea typeface="+mj-ea"/>
              </a:rPr>
              <a:t> : Anaconda3-2021.05-Windows-x86_64.exe</a:t>
            </a:r>
          </a:p>
          <a:p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Python </a:t>
            </a:r>
            <a:r>
              <a:rPr lang="en-US" altLang="ko-KR" sz="2400" dirty="0" err="1">
                <a:solidFill>
                  <a:schemeClr val="accent4"/>
                </a:solidFill>
                <a:latin typeface="+mj-ea"/>
                <a:ea typeface="+mj-ea"/>
              </a:rPr>
              <a:t>ver</a:t>
            </a:r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: 3.7.6</a:t>
            </a:r>
          </a:p>
          <a:p>
            <a:r>
              <a:rPr lang="en-US" altLang="ko-KR" sz="2400" dirty="0" err="1">
                <a:solidFill>
                  <a:schemeClr val="accent4"/>
                </a:solidFill>
                <a:latin typeface="+mj-ea"/>
                <a:ea typeface="+mj-ea"/>
              </a:rPr>
              <a:t>PyTorch</a:t>
            </a:r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en-US" altLang="ko-KR" sz="2400" dirty="0" err="1">
                <a:solidFill>
                  <a:schemeClr val="accent4"/>
                </a:solidFill>
                <a:latin typeface="+mj-ea"/>
                <a:ea typeface="+mj-ea"/>
              </a:rPr>
              <a:t>ver</a:t>
            </a:r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: 1.7.1</a:t>
            </a:r>
          </a:p>
          <a:p>
            <a:r>
              <a:rPr lang="en-US" altLang="ko-KR" sz="2400" dirty="0">
                <a:solidFill>
                  <a:schemeClr val="accent4"/>
                </a:solidFill>
                <a:latin typeface="+mj-ea"/>
                <a:ea typeface="+mj-ea"/>
              </a:rPr>
              <a:t>VS Code (Terminal : Git Bash)</a:t>
            </a:r>
          </a:p>
        </p:txBody>
      </p:sp>
    </p:spTree>
    <p:extLst>
      <p:ext uri="{BB962C8B-B14F-4D97-AF65-F5344CB8AC3E}">
        <p14:creationId xmlns:p14="http://schemas.microsoft.com/office/powerpoint/2010/main" val="3717804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300308" y="349945"/>
            <a:ext cx="2743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Local setting</a:t>
            </a:r>
            <a:endParaRPr lang="ko-KR" altLang="en-US" sz="3200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53EE83-DDF6-4995-9361-31E2A4EDF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08" y="1934313"/>
            <a:ext cx="11591383" cy="3165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1091CA-6222-4F61-B6B2-D4169BFA5F51}"/>
              </a:ext>
            </a:extLst>
          </p:cNvPr>
          <p:cNvSpPr txBox="1"/>
          <p:nvPr/>
        </p:nvSpPr>
        <p:spPr>
          <a:xfrm>
            <a:off x="300308" y="5461615"/>
            <a:ext cx="9129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자세한 설치 방법은 </a:t>
            </a:r>
            <a:r>
              <a:rPr lang="ko-KR" altLang="en-US" dirty="0" err="1">
                <a:solidFill>
                  <a:srgbClr val="0070C0"/>
                </a:solidFill>
              </a:rPr>
              <a:t>구글독스</a:t>
            </a:r>
            <a:r>
              <a:rPr lang="ko-KR" altLang="en-US" dirty="0" err="1"/>
              <a:t>에</a:t>
            </a:r>
            <a:r>
              <a:rPr lang="ko-KR" altLang="en-US" dirty="0"/>
              <a:t> 정리했습니다</a:t>
            </a:r>
            <a:r>
              <a:rPr lang="en-US" altLang="ko-KR" dirty="0"/>
              <a:t>. (</a:t>
            </a:r>
            <a:r>
              <a:rPr lang="ko-KR" altLang="en-US" dirty="0"/>
              <a:t>슬라이드 노트</a:t>
            </a:r>
            <a:r>
              <a:rPr lang="en-US" altLang="ko-KR" dirty="0"/>
              <a:t>/</a:t>
            </a:r>
            <a:r>
              <a:rPr lang="ko-KR" altLang="en-US" dirty="0"/>
              <a:t>메모 참고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RTX3090</a:t>
            </a:r>
            <a:r>
              <a:rPr lang="ko-KR" altLang="en-US" dirty="0"/>
              <a:t>으로 꼭 해보려고 리눅스 기반으로 며칠간 삽질해보다가 계속 </a:t>
            </a:r>
            <a:r>
              <a:rPr lang="en-US" altLang="ko-KR" dirty="0">
                <a:solidFill>
                  <a:srgbClr val="FF0000"/>
                </a:solidFill>
              </a:rPr>
              <a:t>CUDA</a:t>
            </a:r>
            <a:r>
              <a:rPr lang="ko-KR" altLang="en-US" dirty="0">
                <a:solidFill>
                  <a:srgbClr val="FF0000"/>
                </a:solidFill>
              </a:rPr>
              <a:t> 인식을 실패</a:t>
            </a:r>
            <a:r>
              <a:rPr lang="ko-KR" altLang="en-US" dirty="0"/>
              <a:t>해서</a:t>
            </a:r>
            <a:endParaRPr lang="en-US" altLang="ko-KR" dirty="0"/>
          </a:p>
          <a:p>
            <a:r>
              <a:rPr lang="ko-KR" altLang="en-US" dirty="0"/>
              <a:t>로컬에서 하니</a:t>
            </a:r>
            <a:r>
              <a:rPr lang="en-US" altLang="ko-KR" dirty="0"/>
              <a:t>… </a:t>
            </a:r>
            <a:r>
              <a:rPr lang="ko-KR" altLang="en-US" dirty="0"/>
              <a:t>윈도우는 비교적 아주 쉽게 설치가 완료되었습니다</a:t>
            </a:r>
            <a:r>
              <a:rPr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56836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324199" y="297968"/>
            <a:ext cx="5902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로컬에서 </a:t>
            </a:r>
            <a:r>
              <a:rPr lang="en-US" altLang="ko-KR" sz="3200" dirty="0" err="1">
                <a:latin typeface="+mj-ea"/>
                <a:ea typeface="+mj-ea"/>
              </a:rPr>
              <a:t>BeatGAN</a:t>
            </a:r>
            <a:r>
              <a:rPr lang="ko-KR" altLang="en-US" sz="3200" dirty="0">
                <a:latin typeface="+mj-ea"/>
                <a:ea typeface="+mj-ea"/>
              </a:rPr>
              <a:t>코드 실행결과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2FC8CD-2E26-41DB-A72E-4C2EA04B3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916" y="2497014"/>
            <a:ext cx="9052168" cy="264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12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304533" y="287327"/>
            <a:ext cx="5902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로컬에서 </a:t>
            </a:r>
            <a:r>
              <a:rPr lang="en-US" altLang="ko-KR" sz="3200" dirty="0" err="1">
                <a:latin typeface="+mj-ea"/>
                <a:ea typeface="+mj-ea"/>
              </a:rPr>
              <a:t>BeatGAN</a:t>
            </a:r>
            <a:r>
              <a:rPr lang="ko-KR" altLang="en-US" sz="3200" dirty="0">
                <a:latin typeface="+mj-ea"/>
                <a:ea typeface="+mj-ea"/>
              </a:rPr>
              <a:t>코드 실행결과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71ED7B-05A6-42A6-8894-B79853EB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392" y="1059957"/>
            <a:ext cx="5599318" cy="562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60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420063" y="312651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+mj-ea"/>
                <a:ea typeface="+mj-ea"/>
              </a:rPr>
              <a:t>BeatGAN</a:t>
            </a:r>
            <a:r>
              <a:rPr lang="ko-KR" altLang="en-US" sz="3200" dirty="0">
                <a:latin typeface="+mj-ea"/>
                <a:ea typeface="+mj-ea"/>
              </a:rPr>
              <a:t>코드 실행결과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E3AAAE9-A438-4141-A6D4-1651896C6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833414"/>
              </p:ext>
            </p:extLst>
          </p:nvPr>
        </p:nvGraphicFramePr>
        <p:xfrm>
          <a:off x="1838569" y="2198866"/>
          <a:ext cx="812799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23506585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1093840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65144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Method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AUC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47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BeatGAN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0.93804699…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0.904020909…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09985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BeatGAN</a:t>
                      </a:r>
                      <a:r>
                        <a:rPr lang="en-US" altLang="ko-KR" dirty="0"/>
                        <a:t>(reproduce)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0.93804698…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0.904020906…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361590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A234B49-6031-450E-A925-932ABC7EB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661281"/>
              </p:ext>
            </p:extLst>
          </p:nvPr>
        </p:nvGraphicFramePr>
        <p:xfrm>
          <a:off x="1838569" y="4221683"/>
          <a:ext cx="812799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23506585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1093840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65144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Method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AUC</a:t>
                      </a:r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AP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47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BeatGAN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0.93804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706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0.9040209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93</a:t>
                      </a: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09985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BeatGAN</a:t>
                      </a:r>
                      <a:r>
                        <a:rPr lang="en-US" altLang="ko-KR" dirty="0"/>
                        <a:t>(reproduce)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0.9380470672183427…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0.9040209933041002…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36159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11EE3E3-D199-4F9E-ADC3-CFD5569E5594}"/>
              </a:ext>
            </a:extLst>
          </p:cNvPr>
          <p:cNvSpPr txBox="1"/>
          <p:nvPr/>
        </p:nvSpPr>
        <p:spPr>
          <a:xfrm>
            <a:off x="1721338" y="1644962"/>
            <a:ext cx="1881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accent4"/>
                </a:solidFill>
                <a:latin typeface="+mj-ea"/>
                <a:ea typeface="+mj-ea"/>
              </a:rPr>
              <a:t>Colab</a:t>
            </a:r>
            <a:r>
              <a:rPr lang="en-US" altLang="ko-KR" sz="200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ko-KR" altLang="en-US" sz="2000" dirty="0">
                <a:solidFill>
                  <a:schemeClr val="accent4"/>
                </a:solidFill>
                <a:latin typeface="+mj-ea"/>
                <a:ea typeface="+mj-ea"/>
              </a:rPr>
              <a:t>실행결과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E9BDD-71AD-4D04-92D2-92AE907B9E6A}"/>
              </a:ext>
            </a:extLst>
          </p:cNvPr>
          <p:cNvSpPr txBox="1"/>
          <p:nvPr/>
        </p:nvSpPr>
        <p:spPr>
          <a:xfrm>
            <a:off x="1721338" y="369650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4"/>
                </a:solidFill>
                <a:latin typeface="+mj-ea"/>
                <a:ea typeface="+mj-ea"/>
              </a:rPr>
              <a:t>로컬에서</a:t>
            </a:r>
            <a:r>
              <a:rPr lang="en-US" altLang="ko-KR" sz="200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ko-KR" altLang="en-US" sz="2000" dirty="0">
                <a:solidFill>
                  <a:schemeClr val="accent4"/>
                </a:solidFill>
                <a:latin typeface="+mj-ea"/>
                <a:ea typeface="+mj-ea"/>
              </a:rPr>
              <a:t>실행결과</a:t>
            </a:r>
          </a:p>
        </p:txBody>
      </p:sp>
      <p:sp>
        <p:nvSpPr>
          <p:cNvPr id="5" name="실행 단추: 끝으로 이동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9ADAD81-7D34-4D97-994B-DAD36B7DC040}"/>
              </a:ext>
            </a:extLst>
          </p:cNvPr>
          <p:cNvSpPr/>
          <p:nvPr/>
        </p:nvSpPr>
        <p:spPr>
          <a:xfrm>
            <a:off x="11372193" y="6260123"/>
            <a:ext cx="573622" cy="445472"/>
          </a:xfrm>
          <a:prstGeom prst="actionButtonEnd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200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343863" y="226834"/>
            <a:ext cx="8293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/>
              <a:t>RuntimeError</a:t>
            </a:r>
            <a:r>
              <a:rPr lang="en-US" altLang="ko-KR" sz="4000" dirty="0"/>
              <a:t>: </a:t>
            </a:r>
            <a:r>
              <a:rPr lang="en-US" altLang="ko-KR" sz="4000" dirty="0" err="1"/>
              <a:t>freeze_support</a:t>
            </a:r>
            <a:r>
              <a:rPr lang="en-US" altLang="ko-KR" sz="4000" dirty="0"/>
              <a:t>() </a:t>
            </a:r>
            <a:r>
              <a:rPr lang="ko-KR" altLang="en-US" sz="4000" dirty="0"/>
              <a:t>해결</a:t>
            </a:r>
            <a:endParaRPr lang="ko-KR" altLang="en-US" sz="40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4BA3B2-15EC-441B-A400-6F41F8073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342" y="2439775"/>
            <a:ext cx="8440829" cy="38563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09D4EF-9FD8-42FD-84A3-0C4A20673E33}"/>
              </a:ext>
            </a:extLst>
          </p:cNvPr>
          <p:cNvSpPr txBox="1"/>
          <p:nvPr/>
        </p:nvSpPr>
        <p:spPr>
          <a:xfrm>
            <a:off x="420063" y="1133249"/>
            <a:ext cx="5101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윈도우에서 </a:t>
            </a:r>
            <a:r>
              <a:rPr lang="ko-KR" altLang="en-US" dirty="0" err="1"/>
              <a:t>파이토치</a:t>
            </a:r>
            <a:r>
              <a:rPr lang="ko-KR" altLang="en-US" dirty="0"/>
              <a:t> 돌릴 때 발생할 수 있는 에러로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해결 방법 중 </a:t>
            </a:r>
            <a:r>
              <a:rPr lang="en-US" altLang="ko-KR" dirty="0" err="1"/>
              <a:t>num_worker</a:t>
            </a:r>
            <a:r>
              <a:rPr lang="ko-KR" altLang="en-US" dirty="0"/>
              <a:t>의 값을 </a:t>
            </a:r>
            <a:r>
              <a:rPr lang="en-US" altLang="ko-KR" dirty="0"/>
              <a:t>0</a:t>
            </a:r>
            <a:r>
              <a:rPr lang="ko-KR" altLang="en-US" dirty="0"/>
              <a:t>으로 세팅</a:t>
            </a:r>
          </a:p>
        </p:txBody>
      </p:sp>
    </p:spTree>
    <p:extLst>
      <p:ext uri="{BB962C8B-B14F-4D97-AF65-F5344CB8AC3E}">
        <p14:creationId xmlns:p14="http://schemas.microsoft.com/office/powerpoint/2010/main" val="2833025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343863" y="226834"/>
            <a:ext cx="8293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/>
              <a:t>RuntimeError</a:t>
            </a:r>
            <a:r>
              <a:rPr lang="en-US" altLang="ko-KR" sz="4000" dirty="0"/>
              <a:t>: </a:t>
            </a:r>
            <a:r>
              <a:rPr lang="en-US" altLang="ko-KR" sz="4000" dirty="0" err="1"/>
              <a:t>freeze_support</a:t>
            </a:r>
            <a:r>
              <a:rPr lang="en-US" altLang="ko-KR" sz="4000" dirty="0"/>
              <a:t>() </a:t>
            </a:r>
            <a:r>
              <a:rPr lang="ko-KR" altLang="en-US" sz="4000" dirty="0"/>
              <a:t>해결</a:t>
            </a:r>
            <a:endParaRPr lang="ko-KR" altLang="en-US" sz="40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580E72-43D4-496A-980B-6B4E0BA06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62" y="1642606"/>
            <a:ext cx="95154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27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3A9268C-5BE2-4A63-A0C9-1BA14A0E4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284" y="0"/>
            <a:ext cx="8661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64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343863" y="226834"/>
            <a:ext cx="1263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CNN</a:t>
            </a:r>
            <a:endParaRPr lang="ko-KR" altLang="en-US" sz="4000" dirty="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9A030C7-BF8A-4898-AEF0-5D45CF51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22" y="1313707"/>
            <a:ext cx="11119956" cy="54609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A1AE6B-758E-455D-8849-3EAF8204B310}"/>
              </a:ext>
            </a:extLst>
          </p:cNvPr>
          <p:cNvSpPr txBox="1"/>
          <p:nvPr/>
        </p:nvSpPr>
        <p:spPr>
          <a:xfrm>
            <a:off x="5043948" y="2792361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DFC3B5"/>
                </a:highlight>
              </a:rPr>
              <a:t>특징 추출 부분 </a:t>
            </a:r>
            <a:r>
              <a:rPr lang="en-US" altLang="ko-KR" dirty="0">
                <a:highlight>
                  <a:srgbClr val="DFC3B5"/>
                </a:highlight>
              </a:rPr>
              <a:t>// </a:t>
            </a:r>
            <a:r>
              <a:rPr lang="ko-KR" altLang="en-US" dirty="0">
                <a:highlight>
                  <a:srgbClr val="DFC3B5"/>
                </a:highlight>
              </a:rPr>
              <a:t>분류기 부분</a:t>
            </a:r>
          </a:p>
        </p:txBody>
      </p:sp>
      <p:sp>
        <p:nvSpPr>
          <p:cNvPr id="15" name="설명선: 굽은 선 14">
            <a:extLst>
              <a:ext uri="{FF2B5EF4-FFF2-40B4-BE49-F238E27FC236}">
                <a16:creationId xmlns:a16="http://schemas.microsoft.com/office/drawing/2014/main" id="{051737A4-6C83-473E-8F8B-B1E6DD3AFCB5}"/>
              </a:ext>
            </a:extLst>
          </p:cNvPr>
          <p:cNvSpPr/>
          <p:nvPr/>
        </p:nvSpPr>
        <p:spPr>
          <a:xfrm>
            <a:off x="2460564" y="525316"/>
            <a:ext cx="2583384" cy="818807"/>
          </a:xfrm>
          <a:prstGeom prst="borderCallout2">
            <a:avLst/>
          </a:prstGeom>
          <a:solidFill>
            <a:srgbClr val="DFC3B5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</a:t>
            </a:r>
            <a:r>
              <a:rPr lang="ko-KR" altLang="en-US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크키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224x224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컬러 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RGB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05ED29-2418-4A9B-9F10-3AD1B6D523DE}"/>
              </a:ext>
            </a:extLst>
          </p:cNvPr>
          <p:cNvSpPr/>
          <p:nvPr/>
        </p:nvSpPr>
        <p:spPr>
          <a:xfrm>
            <a:off x="420063" y="1543665"/>
            <a:ext cx="1573161" cy="2949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962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343863" y="226834"/>
            <a:ext cx="64684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+mj-ea"/>
                <a:ea typeface="+mj-ea"/>
              </a:rPr>
              <a:t>로컬에서 </a:t>
            </a:r>
            <a:r>
              <a:rPr lang="en-US" altLang="ko-KR" sz="4000" dirty="0">
                <a:latin typeface="+mj-ea"/>
                <a:ea typeface="+mj-ea"/>
              </a:rPr>
              <a:t>FRSKD</a:t>
            </a:r>
            <a:r>
              <a:rPr lang="ko-KR" altLang="en-US" sz="4000" dirty="0">
                <a:latin typeface="+mj-ea"/>
                <a:ea typeface="+mj-ea"/>
              </a:rPr>
              <a:t>코드 실행</a:t>
            </a:r>
            <a:r>
              <a:rPr lang="en-US" altLang="ko-KR" sz="4000" dirty="0">
                <a:latin typeface="+mj-ea"/>
                <a:ea typeface="+mj-ea"/>
              </a:rPr>
              <a:t>?..</a:t>
            </a:r>
            <a:endParaRPr lang="ko-KR" altLang="en-US" sz="40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53ABAD-9F8A-465F-B530-C1A239A9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42" y="3106626"/>
            <a:ext cx="11885516" cy="1192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55B390-C50F-45E2-B6A8-53C5841D2A71}"/>
              </a:ext>
            </a:extLst>
          </p:cNvPr>
          <p:cNvSpPr txBox="1"/>
          <p:nvPr/>
        </p:nvSpPr>
        <p:spPr>
          <a:xfrm>
            <a:off x="153242" y="5984835"/>
            <a:ext cx="10493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batch size</a:t>
            </a:r>
            <a:r>
              <a:rPr lang="ko-KR" altLang="en-US" dirty="0"/>
              <a:t>를 </a:t>
            </a:r>
            <a:r>
              <a:rPr lang="en-US" altLang="ko-KR" dirty="0"/>
              <a:t>128</a:t>
            </a:r>
            <a:r>
              <a:rPr lang="ko-KR" altLang="en-US" dirty="0"/>
              <a:t>에서 </a:t>
            </a:r>
            <a:r>
              <a:rPr lang="en-US" altLang="ko-KR" dirty="0"/>
              <a:t>64</a:t>
            </a:r>
            <a:r>
              <a:rPr lang="ko-KR" altLang="en-US" dirty="0"/>
              <a:t>로 줄이니 코드가 돌아갔지만</a:t>
            </a:r>
            <a:endParaRPr lang="en-US" altLang="ko-KR" dirty="0"/>
          </a:p>
          <a:p>
            <a:r>
              <a:rPr lang="ko-KR" altLang="en-US" dirty="0"/>
              <a:t>작업관리자에서 확인해보니 </a:t>
            </a:r>
            <a:r>
              <a:rPr lang="en-US" altLang="ko-KR" dirty="0"/>
              <a:t>GPU</a:t>
            </a:r>
            <a:r>
              <a:rPr lang="ko-KR" altLang="en-US" dirty="0"/>
              <a:t>는 일하지 않고 </a:t>
            </a:r>
            <a:r>
              <a:rPr lang="en-US" altLang="ko-KR" dirty="0"/>
              <a:t>CPU</a:t>
            </a:r>
            <a:r>
              <a:rPr lang="ko-KR" altLang="en-US" dirty="0"/>
              <a:t>에서 돌아가는 현상이 있어서 급하게 실행 종료했습니다</a:t>
            </a:r>
            <a:r>
              <a:rPr lang="en-US" altLang="ko-KR" dirty="0"/>
              <a:t>,,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8457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EF5155-B8A9-44CC-96F7-44B96A93A677}"/>
              </a:ext>
            </a:extLst>
          </p:cNvPr>
          <p:cNvSpPr/>
          <p:nvPr/>
        </p:nvSpPr>
        <p:spPr>
          <a:xfrm>
            <a:off x="0" y="0"/>
            <a:ext cx="5407742" cy="116020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751CE-5D0E-4FC7-A14E-5CF884AF1453}"/>
              </a:ext>
            </a:extLst>
          </p:cNvPr>
          <p:cNvSpPr txBox="1"/>
          <p:nvPr/>
        </p:nvSpPr>
        <p:spPr>
          <a:xfrm>
            <a:off x="-441883" y="164604"/>
            <a:ext cx="62915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err="1">
                <a:solidFill>
                  <a:schemeClr val="bg1"/>
                </a:solidFill>
                <a:latin typeface="+mj-ea"/>
                <a:ea typeface="+mj-ea"/>
              </a:rPr>
              <a:t>BeatGAN</a:t>
            </a:r>
            <a:r>
              <a:rPr lang="ko-KR" altLang="en-US" sz="48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+mj-ea"/>
                <a:ea typeface="+mj-ea"/>
              </a:rPr>
              <a:t>Review</a:t>
            </a:r>
            <a:endParaRPr lang="ko-KR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0FF18-3B94-448E-81B7-2B9C80083F7D}"/>
              </a:ext>
            </a:extLst>
          </p:cNvPr>
          <p:cNvSpPr txBox="1"/>
          <p:nvPr/>
        </p:nvSpPr>
        <p:spPr>
          <a:xfrm>
            <a:off x="2844479" y="2459504"/>
            <a:ext cx="300514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400" dirty="0">
                <a:solidFill>
                  <a:schemeClr val="tx2"/>
                </a:solidFill>
                <a:latin typeface="+mj-ea"/>
                <a:ea typeface="+mj-ea"/>
              </a:rPr>
              <a:t>run_ecg.sh</a:t>
            </a:r>
          </a:p>
          <a:p>
            <a:pPr marL="514350" indent="-514350">
              <a:buAutoNum type="arabicPeriod"/>
            </a:pPr>
            <a:r>
              <a:rPr lang="en-US" altLang="ko-KR" sz="2400" dirty="0">
                <a:solidFill>
                  <a:schemeClr val="tx2"/>
                </a:solidFill>
                <a:latin typeface="+mj-ea"/>
                <a:ea typeface="+mj-ea"/>
              </a:rPr>
              <a:t>main.py</a:t>
            </a:r>
          </a:p>
          <a:p>
            <a:pPr marL="514350" indent="-514350">
              <a:buAutoNum type="arabicPeriod"/>
            </a:pPr>
            <a:r>
              <a:rPr lang="en-US" altLang="ko-KR" sz="2400" dirty="0">
                <a:solidFill>
                  <a:schemeClr val="tx2"/>
                </a:solidFill>
                <a:latin typeface="+mj-ea"/>
                <a:ea typeface="+mj-ea"/>
              </a:rPr>
              <a:t>options.py</a:t>
            </a:r>
          </a:p>
          <a:p>
            <a:pPr marL="514350" indent="-514350">
              <a:buAutoNum type="arabicPeriod"/>
            </a:pPr>
            <a:r>
              <a:rPr lang="en-US" altLang="ko-KR" sz="2400" dirty="0">
                <a:solidFill>
                  <a:schemeClr val="tx2"/>
                </a:solidFill>
                <a:latin typeface="+mj-ea"/>
                <a:ea typeface="+mj-ea"/>
              </a:rPr>
              <a:t>data.py</a:t>
            </a:r>
          </a:p>
          <a:p>
            <a:pPr marL="514350" indent="-514350">
              <a:buAutoNum type="arabicPeriod"/>
            </a:pPr>
            <a:r>
              <a:rPr lang="en-US" altLang="ko-KR" sz="2400" dirty="0">
                <a:solidFill>
                  <a:schemeClr val="tx2"/>
                </a:solidFill>
                <a:latin typeface="+mj-ea"/>
                <a:ea typeface="+mj-ea"/>
              </a:rPr>
              <a:t>model.py</a:t>
            </a:r>
            <a:endParaRPr lang="ko-KR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BEA5EE-B379-432A-968B-B4CE9B990106}"/>
              </a:ext>
            </a:extLst>
          </p:cNvPr>
          <p:cNvSpPr/>
          <p:nvPr/>
        </p:nvSpPr>
        <p:spPr>
          <a:xfrm rot="16200000">
            <a:off x="-2730564" y="3890769"/>
            <a:ext cx="5697796" cy="2366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2C3A0F-1404-4E9D-B91B-509847F154E4}"/>
              </a:ext>
            </a:extLst>
          </p:cNvPr>
          <p:cNvSpPr/>
          <p:nvPr/>
        </p:nvSpPr>
        <p:spPr>
          <a:xfrm>
            <a:off x="2844479" y="4464424"/>
            <a:ext cx="9347522" cy="1871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663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677E498-234B-485A-809B-180D538121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07" y="639963"/>
            <a:ext cx="3071447" cy="60587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0" y="95896"/>
            <a:ext cx="4012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+mj-ea"/>
                <a:ea typeface="+mj-ea"/>
              </a:rPr>
              <a:t>BeatGAN</a:t>
            </a:r>
            <a:r>
              <a:rPr lang="ko-KR" altLang="en-US" sz="2800" dirty="0">
                <a:latin typeface="+mj-ea"/>
                <a:ea typeface="+mj-ea"/>
              </a:rPr>
              <a:t> </a:t>
            </a:r>
            <a:r>
              <a:rPr lang="en-US" altLang="ko-KR" sz="2800" dirty="0">
                <a:latin typeface="+mj-ea"/>
                <a:ea typeface="+mj-ea"/>
              </a:rPr>
              <a:t>–</a:t>
            </a:r>
            <a:r>
              <a:rPr lang="ko-KR" altLang="en-US" sz="2800" dirty="0">
                <a:latin typeface="+mj-ea"/>
                <a:ea typeface="+mj-ea"/>
              </a:rPr>
              <a:t> </a:t>
            </a:r>
            <a:r>
              <a:rPr lang="en-US" altLang="ko-KR" sz="2800" dirty="0">
                <a:latin typeface="+mj-ea"/>
                <a:ea typeface="+mj-ea"/>
              </a:rPr>
              <a:t>run_ecg.sh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A36846-1985-43BD-AF15-DA45281A1F7E}"/>
              </a:ext>
            </a:extLst>
          </p:cNvPr>
          <p:cNvSpPr/>
          <p:nvPr/>
        </p:nvSpPr>
        <p:spPr>
          <a:xfrm>
            <a:off x="200964" y="715011"/>
            <a:ext cx="2906030" cy="232126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동 연산 13">
            <a:extLst>
              <a:ext uri="{FF2B5EF4-FFF2-40B4-BE49-F238E27FC236}">
                <a16:creationId xmlns:a16="http://schemas.microsoft.com/office/drawing/2014/main" id="{F17D6E51-9125-4653-9B11-1AC041DED552}"/>
              </a:ext>
            </a:extLst>
          </p:cNvPr>
          <p:cNvSpPr/>
          <p:nvPr/>
        </p:nvSpPr>
        <p:spPr>
          <a:xfrm rot="5400000">
            <a:off x="3329560" y="1147399"/>
            <a:ext cx="1406769" cy="1685192"/>
          </a:xfrm>
          <a:prstGeom prst="flowChartManualOperation">
            <a:avLst/>
          </a:prstGeom>
          <a:gradFill>
            <a:gsLst>
              <a:gs pos="100000">
                <a:schemeClr val="bg1"/>
              </a:gs>
              <a:gs pos="0">
                <a:schemeClr val="tx1">
                  <a:alpha val="30000"/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EA9DB54-3A3D-4094-AF11-2B6B5FF8D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935" y="357506"/>
            <a:ext cx="6620515" cy="42287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D347A4-CB9F-4108-A704-48F52CD3D051}"/>
              </a:ext>
            </a:extLst>
          </p:cNvPr>
          <p:cNvSpPr txBox="1"/>
          <p:nvPr/>
        </p:nvSpPr>
        <p:spPr>
          <a:xfrm>
            <a:off x="4875541" y="5174889"/>
            <a:ext cx="3148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인자값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초기 설정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test=1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evaluate the model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445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677E498-234B-485A-809B-180D538121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07" y="639963"/>
            <a:ext cx="3071447" cy="60587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0" y="95896"/>
            <a:ext cx="4012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+mj-ea"/>
                <a:ea typeface="+mj-ea"/>
              </a:rPr>
              <a:t>BeatGAN</a:t>
            </a:r>
            <a:r>
              <a:rPr lang="ko-KR" altLang="en-US" sz="2800" dirty="0">
                <a:latin typeface="+mj-ea"/>
                <a:ea typeface="+mj-ea"/>
              </a:rPr>
              <a:t> </a:t>
            </a:r>
            <a:r>
              <a:rPr lang="en-US" altLang="ko-KR" sz="2800" dirty="0">
                <a:latin typeface="+mj-ea"/>
                <a:ea typeface="+mj-ea"/>
              </a:rPr>
              <a:t>–</a:t>
            </a:r>
            <a:r>
              <a:rPr lang="ko-KR" altLang="en-US" sz="2800" dirty="0">
                <a:latin typeface="+mj-ea"/>
                <a:ea typeface="+mj-ea"/>
              </a:rPr>
              <a:t> </a:t>
            </a:r>
            <a:r>
              <a:rPr lang="en-US" altLang="ko-KR" sz="2800" dirty="0">
                <a:latin typeface="+mj-ea"/>
                <a:ea typeface="+mj-ea"/>
              </a:rPr>
              <a:t>run_ecg.sh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A36846-1985-43BD-AF15-DA45281A1F7E}"/>
              </a:ext>
            </a:extLst>
          </p:cNvPr>
          <p:cNvSpPr/>
          <p:nvPr/>
        </p:nvSpPr>
        <p:spPr>
          <a:xfrm>
            <a:off x="188215" y="2999618"/>
            <a:ext cx="2906030" cy="3617492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동 연산 13">
            <a:extLst>
              <a:ext uri="{FF2B5EF4-FFF2-40B4-BE49-F238E27FC236}">
                <a16:creationId xmlns:a16="http://schemas.microsoft.com/office/drawing/2014/main" id="{F17D6E51-9125-4653-9B11-1AC041DED552}"/>
              </a:ext>
            </a:extLst>
          </p:cNvPr>
          <p:cNvSpPr/>
          <p:nvPr/>
        </p:nvSpPr>
        <p:spPr>
          <a:xfrm rot="5400000">
            <a:off x="3318071" y="2586404"/>
            <a:ext cx="1406769" cy="1685192"/>
          </a:xfrm>
          <a:prstGeom prst="flowChartManualOperation">
            <a:avLst/>
          </a:prstGeom>
          <a:gradFill>
            <a:gsLst>
              <a:gs pos="100000">
                <a:schemeClr val="bg1"/>
              </a:gs>
              <a:gs pos="0">
                <a:schemeClr val="tx1">
                  <a:alpha val="30000"/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E32F06-E627-4AFA-9185-1F325FCEC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052" y="847862"/>
            <a:ext cx="4150996" cy="54047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2DCE05-C2D8-4AC7-8F92-38167DBF4489}"/>
              </a:ext>
            </a:extLst>
          </p:cNvPr>
          <p:cNvSpPr txBox="1"/>
          <p:nvPr/>
        </p:nvSpPr>
        <p:spPr>
          <a:xfrm>
            <a:off x="9198209" y="3088558"/>
            <a:ext cx="2805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main.py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파이썬 파일 실행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앞서 설정된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인자값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전달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813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EC4794A-0169-4044-ACA4-AD0E6F3F51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8" y="897162"/>
            <a:ext cx="4759628" cy="58649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127819" y="224006"/>
            <a:ext cx="3480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+mj-ea"/>
                <a:ea typeface="+mj-ea"/>
              </a:rPr>
              <a:t>BeatGAN</a:t>
            </a:r>
            <a:r>
              <a:rPr lang="ko-KR" altLang="en-US" sz="2800" dirty="0">
                <a:latin typeface="+mj-ea"/>
                <a:ea typeface="+mj-ea"/>
              </a:rPr>
              <a:t> </a:t>
            </a:r>
            <a:r>
              <a:rPr lang="en-US" altLang="ko-KR" sz="2800" dirty="0">
                <a:latin typeface="+mj-ea"/>
                <a:ea typeface="+mj-ea"/>
              </a:rPr>
              <a:t>–</a:t>
            </a:r>
            <a:r>
              <a:rPr lang="ko-KR" altLang="en-US" sz="2800" dirty="0">
                <a:latin typeface="+mj-ea"/>
                <a:ea typeface="+mj-ea"/>
              </a:rPr>
              <a:t> </a:t>
            </a:r>
            <a:r>
              <a:rPr lang="en-US" altLang="ko-KR" sz="2800" dirty="0">
                <a:latin typeface="+mj-ea"/>
                <a:ea typeface="+mj-ea"/>
              </a:rPr>
              <a:t>main.py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A36846-1985-43BD-AF15-DA45281A1F7E}"/>
              </a:ext>
            </a:extLst>
          </p:cNvPr>
          <p:cNvSpPr/>
          <p:nvPr/>
        </p:nvSpPr>
        <p:spPr>
          <a:xfrm>
            <a:off x="127819" y="1219638"/>
            <a:ext cx="3962400" cy="1833291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74A231-7AB9-4649-A455-75074D52F431}"/>
              </a:ext>
            </a:extLst>
          </p:cNvPr>
          <p:cNvSpPr txBox="1"/>
          <p:nvPr/>
        </p:nvSpPr>
        <p:spPr>
          <a:xfrm>
            <a:off x="5095570" y="3716546"/>
            <a:ext cx="5780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line 2 : </a:t>
            </a:r>
            <a:r>
              <a:rPr lang="ko-KR" altLang="en-US" dirty="0"/>
              <a:t>선택한 </a:t>
            </a:r>
            <a:r>
              <a:rPr lang="en-US" altLang="ko-KR" dirty="0"/>
              <a:t>GPU</a:t>
            </a:r>
            <a:r>
              <a:rPr lang="ko-KR" altLang="en-US" dirty="0"/>
              <a:t>에서만 메모리 할당하여 코드가 실행되게 함 </a:t>
            </a:r>
            <a:r>
              <a:rPr lang="en-US" altLang="ko-KR" dirty="0"/>
              <a:t>(</a:t>
            </a:r>
            <a:r>
              <a:rPr lang="ko-KR" altLang="en-US" dirty="0"/>
              <a:t>로컬에서 현재 </a:t>
            </a:r>
            <a:r>
              <a:rPr lang="en-US" altLang="ko-KR" dirty="0"/>
              <a:t>0</a:t>
            </a:r>
            <a:r>
              <a:rPr lang="ko-KR" altLang="en-US" dirty="0"/>
              <a:t>번째가 </a:t>
            </a:r>
            <a:r>
              <a:rPr lang="ko-KR" altLang="en-US" dirty="0" err="1"/>
              <a:t>돌아감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line 4, 6 : option.py</a:t>
            </a:r>
            <a:r>
              <a:rPr lang="ko-KR" altLang="en-US" dirty="0"/>
              <a:t>에서 </a:t>
            </a:r>
            <a:r>
              <a:rPr lang="en-US" altLang="ko-KR" dirty="0"/>
              <a:t>Options </a:t>
            </a:r>
            <a:r>
              <a:rPr lang="ko-KR" altLang="en-US" dirty="0"/>
              <a:t>클래스를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                data.py</a:t>
            </a:r>
            <a:r>
              <a:rPr lang="ko-KR" altLang="en-US" dirty="0"/>
              <a:t>에서 </a:t>
            </a:r>
            <a:r>
              <a:rPr lang="en-US" altLang="ko-KR" dirty="0" err="1"/>
              <a:t>load_data</a:t>
            </a:r>
            <a:r>
              <a:rPr lang="en-US" altLang="ko-KR" dirty="0"/>
              <a:t> </a:t>
            </a:r>
            <a:r>
              <a:rPr lang="ko-KR" altLang="en-US" dirty="0"/>
              <a:t>클래스를 </a:t>
            </a:r>
            <a:r>
              <a:rPr lang="en-US" altLang="ko-KR" dirty="0"/>
              <a:t>import</a:t>
            </a:r>
            <a:r>
              <a:rPr lang="ko-KR" altLang="en-US" dirty="0"/>
              <a:t>함</a:t>
            </a:r>
          </a:p>
        </p:txBody>
      </p:sp>
      <p:sp>
        <p:nvSpPr>
          <p:cNvPr id="14" name="순서도: 수동 연산 13">
            <a:extLst>
              <a:ext uri="{FF2B5EF4-FFF2-40B4-BE49-F238E27FC236}">
                <a16:creationId xmlns:a16="http://schemas.microsoft.com/office/drawing/2014/main" id="{F17D6E51-9125-4653-9B11-1AC041DED552}"/>
              </a:ext>
            </a:extLst>
          </p:cNvPr>
          <p:cNvSpPr/>
          <p:nvPr/>
        </p:nvSpPr>
        <p:spPr>
          <a:xfrm rot="5400000">
            <a:off x="4184062" y="988742"/>
            <a:ext cx="1406769" cy="1563329"/>
          </a:xfrm>
          <a:prstGeom prst="flowChartManualOperation">
            <a:avLst/>
          </a:prstGeom>
          <a:gradFill>
            <a:gsLst>
              <a:gs pos="100000">
                <a:schemeClr val="bg1"/>
              </a:gs>
              <a:gs pos="0">
                <a:schemeClr val="tx1">
                  <a:alpha val="30000"/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4A82681-9ECF-4091-8F00-3ECF770F2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111" y="257688"/>
            <a:ext cx="5171775" cy="33027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AC636-174C-4914-8712-F370F2662DCB}"/>
              </a:ext>
            </a:extLst>
          </p:cNvPr>
          <p:cNvSpPr txBox="1"/>
          <p:nvPr/>
        </p:nvSpPr>
        <p:spPr>
          <a:xfrm>
            <a:off x="5095570" y="5349965"/>
            <a:ext cx="6818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line 11~12 : </a:t>
            </a:r>
            <a:r>
              <a:rPr lang="en-US" altLang="ko-KR" dirty="0" err="1"/>
              <a:t>cuda</a:t>
            </a:r>
            <a:r>
              <a:rPr lang="ko-KR" altLang="en-US" dirty="0"/>
              <a:t>를 사용할 수 있으면 </a:t>
            </a:r>
            <a:r>
              <a:rPr lang="en-US" altLang="ko-KR" dirty="0"/>
              <a:t>0</a:t>
            </a:r>
            <a:r>
              <a:rPr lang="ko-KR" altLang="en-US" dirty="0"/>
              <a:t>번째 </a:t>
            </a:r>
            <a:r>
              <a:rPr lang="en-US" altLang="ko-KR" dirty="0" err="1"/>
              <a:t>gpu</a:t>
            </a:r>
            <a:r>
              <a:rPr lang="ko-KR" altLang="en-US" dirty="0"/>
              <a:t>를 </a:t>
            </a:r>
            <a:r>
              <a:rPr lang="en-US" altLang="ko-KR" dirty="0"/>
              <a:t>device</a:t>
            </a:r>
            <a:r>
              <a:rPr lang="ko-KR" altLang="en-US" dirty="0"/>
              <a:t>에 할당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dirty="0"/>
              <a:t>     </a:t>
            </a:r>
            <a:r>
              <a:rPr lang="en-US" altLang="ko-KR" dirty="0">
                <a:solidFill>
                  <a:srgbClr val="0070C0"/>
                </a:solidFill>
              </a:rPr>
              <a:t>**</a:t>
            </a:r>
            <a:r>
              <a:rPr lang="en-US" altLang="ko-KR" dirty="0" err="1">
                <a:solidFill>
                  <a:srgbClr val="0070C0"/>
                </a:solidFill>
              </a:rPr>
              <a:t>cuda</a:t>
            </a:r>
            <a:r>
              <a:rPr lang="ko-KR" altLang="en-US" dirty="0">
                <a:solidFill>
                  <a:srgbClr val="0070C0"/>
                </a:solidFill>
              </a:rPr>
              <a:t>란 </a:t>
            </a:r>
            <a:r>
              <a:rPr lang="en-US" altLang="ko-KR" dirty="0">
                <a:solidFill>
                  <a:srgbClr val="0070C0"/>
                </a:solidFill>
              </a:rPr>
              <a:t>:</a:t>
            </a:r>
            <a:r>
              <a:rPr lang="ko-KR" altLang="en-US" dirty="0">
                <a:solidFill>
                  <a:srgbClr val="0070C0"/>
                </a:solidFill>
              </a:rPr>
              <a:t> 엔비디아에서 개발한 </a:t>
            </a:r>
            <a:r>
              <a:rPr lang="en-US" altLang="ko-KR" dirty="0">
                <a:solidFill>
                  <a:srgbClr val="0070C0"/>
                </a:solidFill>
              </a:rPr>
              <a:t>GPU </a:t>
            </a:r>
            <a:r>
              <a:rPr lang="ko-KR" altLang="en-US" dirty="0" err="1">
                <a:solidFill>
                  <a:srgbClr val="0070C0"/>
                </a:solidFill>
              </a:rPr>
              <a:t>개발툴로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많은 양의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      </a:t>
            </a:r>
            <a:r>
              <a:rPr lang="ko-KR" altLang="en-US" dirty="0">
                <a:solidFill>
                  <a:srgbClr val="0070C0"/>
                </a:solidFill>
              </a:rPr>
              <a:t>연산을 동시에 처리할 수 있게 하여 </a:t>
            </a:r>
            <a:r>
              <a:rPr lang="ko-KR" altLang="en-US" dirty="0" err="1">
                <a:solidFill>
                  <a:srgbClr val="0070C0"/>
                </a:solidFill>
              </a:rPr>
              <a:t>딥러닝을</a:t>
            </a:r>
            <a:r>
              <a:rPr lang="ko-KR" altLang="en-US" dirty="0">
                <a:solidFill>
                  <a:srgbClr val="0070C0"/>
                </a:solidFill>
              </a:rPr>
              <a:t> 쉽게 </a:t>
            </a:r>
            <a:r>
              <a:rPr lang="ko-KR" altLang="en-US" dirty="0" err="1">
                <a:solidFill>
                  <a:srgbClr val="0070C0"/>
                </a:solidFill>
              </a:rPr>
              <a:t>사용가능하게</a:t>
            </a:r>
            <a:r>
              <a:rPr lang="ko-KR" altLang="en-US" dirty="0">
                <a:solidFill>
                  <a:srgbClr val="0070C0"/>
                </a:solidFill>
              </a:rPr>
              <a:t> 함</a:t>
            </a:r>
            <a:endParaRPr lang="en-US" altLang="ko-K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030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EC4794A-0169-4044-ACA4-AD0E6F3F51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8" y="897162"/>
            <a:ext cx="4759628" cy="58649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127819" y="224006"/>
            <a:ext cx="3480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+mj-ea"/>
                <a:ea typeface="+mj-ea"/>
              </a:rPr>
              <a:t>BeatGAN</a:t>
            </a:r>
            <a:r>
              <a:rPr lang="ko-KR" altLang="en-US" sz="2800" dirty="0">
                <a:latin typeface="+mj-ea"/>
                <a:ea typeface="+mj-ea"/>
              </a:rPr>
              <a:t> </a:t>
            </a:r>
            <a:r>
              <a:rPr lang="en-US" altLang="ko-KR" sz="2800" dirty="0">
                <a:latin typeface="+mj-ea"/>
                <a:ea typeface="+mj-ea"/>
              </a:rPr>
              <a:t>–</a:t>
            </a:r>
            <a:r>
              <a:rPr lang="ko-KR" altLang="en-US" sz="2800" dirty="0">
                <a:latin typeface="+mj-ea"/>
                <a:ea typeface="+mj-ea"/>
              </a:rPr>
              <a:t> </a:t>
            </a:r>
            <a:r>
              <a:rPr lang="en-US" altLang="ko-KR" sz="2800" dirty="0">
                <a:latin typeface="+mj-ea"/>
                <a:ea typeface="+mj-ea"/>
              </a:rPr>
              <a:t>main.py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A36846-1985-43BD-AF15-DA45281A1F7E}"/>
              </a:ext>
            </a:extLst>
          </p:cNvPr>
          <p:cNvSpPr/>
          <p:nvPr/>
        </p:nvSpPr>
        <p:spPr>
          <a:xfrm>
            <a:off x="127819" y="3352800"/>
            <a:ext cx="3962400" cy="2871019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74A231-7AB9-4649-A455-75074D52F431}"/>
              </a:ext>
            </a:extLst>
          </p:cNvPr>
          <p:cNvSpPr txBox="1"/>
          <p:nvPr/>
        </p:nvSpPr>
        <p:spPr>
          <a:xfrm>
            <a:off x="5653548" y="4845986"/>
            <a:ext cx="57805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option </a:t>
            </a:r>
            <a:r>
              <a:rPr lang="ko-KR" altLang="en-US" dirty="0"/>
              <a:t>설정 </a:t>
            </a:r>
            <a:r>
              <a:rPr lang="en-US" altLang="ko-KR" dirty="0"/>
              <a:t>: options.py</a:t>
            </a:r>
            <a:r>
              <a:rPr lang="ko-KR" altLang="en-US" dirty="0"/>
              <a:t>의 </a:t>
            </a:r>
            <a:r>
              <a:rPr lang="en-US" altLang="ko-KR" dirty="0"/>
              <a:t>Options </a:t>
            </a:r>
            <a:r>
              <a:rPr lang="ko-KR" altLang="en-US" dirty="0"/>
              <a:t>클래스에서 </a:t>
            </a:r>
            <a:r>
              <a:rPr lang="ko-KR" altLang="en-US" dirty="0" err="1"/>
              <a:t>정해짐파이썬의</a:t>
            </a:r>
            <a:r>
              <a:rPr lang="ko-KR" altLang="en-US" dirty="0"/>
              <a:t> </a:t>
            </a:r>
            <a:r>
              <a:rPr lang="en-US" altLang="ko-KR" dirty="0" err="1"/>
              <a:t>argparse</a:t>
            </a:r>
            <a:r>
              <a:rPr lang="en-US" altLang="ko-KR" dirty="0"/>
              <a:t> </a:t>
            </a:r>
            <a:r>
              <a:rPr lang="ko-KR" altLang="en-US" dirty="0"/>
              <a:t>모듈을 사용</a:t>
            </a:r>
            <a:r>
              <a:rPr lang="en-US" altLang="ko-KR" dirty="0"/>
              <a:t> (</a:t>
            </a:r>
            <a:r>
              <a:rPr lang="ko-KR" altLang="en-US" dirty="0"/>
              <a:t>자세한 인자설명은 다른 페이지에서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파이토치는</a:t>
            </a:r>
            <a:r>
              <a:rPr lang="ko-KR" altLang="en-US" dirty="0"/>
              <a:t> </a:t>
            </a:r>
            <a:r>
              <a:rPr lang="en-US" altLang="ko-KR" dirty="0" err="1"/>
              <a:t>dataloader</a:t>
            </a:r>
            <a:r>
              <a:rPr lang="ko-KR" altLang="en-US" dirty="0"/>
              <a:t>를 사용하여 </a:t>
            </a:r>
            <a:r>
              <a:rPr lang="en-US" altLang="ko-KR" dirty="0"/>
              <a:t>dataset</a:t>
            </a:r>
            <a:r>
              <a:rPr lang="ko-KR" altLang="en-US" dirty="0"/>
              <a:t> 만들어 사용 </a:t>
            </a:r>
            <a:r>
              <a:rPr lang="en-US" altLang="ko-KR" dirty="0"/>
              <a:t>(</a:t>
            </a:r>
            <a:r>
              <a:rPr lang="ko-KR" altLang="en-US" dirty="0" err="1"/>
              <a:t>자세한건</a:t>
            </a:r>
            <a:r>
              <a:rPr lang="ko-KR" altLang="en-US" dirty="0"/>
              <a:t> </a:t>
            </a:r>
            <a:r>
              <a:rPr lang="en-US" altLang="ko-KR" dirty="0"/>
              <a:t>data.py</a:t>
            </a:r>
            <a:r>
              <a:rPr lang="ko-KR" altLang="en-US" dirty="0"/>
              <a:t>에서 이어 설명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B0D751C-1314-4D7D-BCC2-9985C31F1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48" y="224006"/>
            <a:ext cx="5596782" cy="4499571"/>
          </a:xfrm>
          <a:prstGeom prst="rect">
            <a:avLst/>
          </a:prstGeom>
        </p:spPr>
      </p:pic>
      <p:sp>
        <p:nvSpPr>
          <p:cNvPr id="14" name="순서도: 수동 연산 13">
            <a:extLst>
              <a:ext uri="{FF2B5EF4-FFF2-40B4-BE49-F238E27FC236}">
                <a16:creationId xmlns:a16="http://schemas.microsoft.com/office/drawing/2014/main" id="{F17D6E51-9125-4653-9B11-1AC041DED552}"/>
              </a:ext>
            </a:extLst>
          </p:cNvPr>
          <p:cNvSpPr/>
          <p:nvPr/>
        </p:nvSpPr>
        <p:spPr>
          <a:xfrm rot="5400000">
            <a:off x="4168499" y="2974649"/>
            <a:ext cx="1406769" cy="1563329"/>
          </a:xfrm>
          <a:prstGeom prst="flowChartManualOperation">
            <a:avLst/>
          </a:prstGeom>
          <a:gradFill>
            <a:gsLst>
              <a:gs pos="100000">
                <a:schemeClr val="bg1"/>
              </a:gs>
              <a:gs pos="0">
                <a:schemeClr val="tx1">
                  <a:alpha val="30000"/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272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EC4794A-0169-4044-ACA4-AD0E6F3F51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8" y="897162"/>
            <a:ext cx="4759628" cy="58649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127819" y="224006"/>
            <a:ext cx="3480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+mj-ea"/>
                <a:ea typeface="+mj-ea"/>
              </a:rPr>
              <a:t>BeatGAN</a:t>
            </a:r>
            <a:r>
              <a:rPr lang="ko-KR" altLang="en-US" sz="2800" dirty="0">
                <a:latin typeface="+mj-ea"/>
                <a:ea typeface="+mj-ea"/>
              </a:rPr>
              <a:t> </a:t>
            </a:r>
            <a:r>
              <a:rPr lang="en-US" altLang="ko-KR" sz="2800" dirty="0">
                <a:latin typeface="+mj-ea"/>
                <a:ea typeface="+mj-ea"/>
              </a:rPr>
              <a:t>–</a:t>
            </a:r>
            <a:r>
              <a:rPr lang="ko-KR" altLang="en-US" sz="2800" dirty="0">
                <a:latin typeface="+mj-ea"/>
                <a:ea typeface="+mj-ea"/>
              </a:rPr>
              <a:t> </a:t>
            </a:r>
            <a:r>
              <a:rPr lang="en-US" altLang="ko-KR" sz="2800" dirty="0">
                <a:latin typeface="+mj-ea"/>
                <a:ea typeface="+mj-ea"/>
              </a:rPr>
              <a:t>main.py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A36846-1985-43BD-AF15-DA45281A1F7E}"/>
              </a:ext>
            </a:extLst>
          </p:cNvPr>
          <p:cNvSpPr/>
          <p:nvPr/>
        </p:nvSpPr>
        <p:spPr>
          <a:xfrm>
            <a:off x="127819" y="3352800"/>
            <a:ext cx="3962400" cy="2871019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74A231-7AB9-4649-A455-75074D52F431}"/>
              </a:ext>
            </a:extLst>
          </p:cNvPr>
          <p:cNvSpPr txBox="1"/>
          <p:nvPr/>
        </p:nvSpPr>
        <p:spPr>
          <a:xfrm>
            <a:off x="5053780" y="4954141"/>
            <a:ext cx="6941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run_ecg.sh</a:t>
            </a:r>
            <a:r>
              <a:rPr lang="ko-KR" altLang="en-US" dirty="0"/>
              <a:t>에서 </a:t>
            </a:r>
            <a:r>
              <a:rPr lang="en-US" altLang="ko-KR" dirty="0"/>
              <a:t>model=“</a:t>
            </a:r>
            <a:r>
              <a:rPr lang="en-US" altLang="ko-KR" dirty="0" err="1"/>
              <a:t>beatgan</a:t>
            </a:r>
            <a:r>
              <a:rPr lang="en-US" altLang="ko-KR" dirty="0"/>
              <a:t>”</a:t>
            </a:r>
            <a:r>
              <a:rPr lang="ko-KR" altLang="en-US" dirty="0"/>
              <a:t>이라 했으므로</a:t>
            </a:r>
            <a:r>
              <a:rPr lang="en-US" altLang="ko-KR" dirty="0"/>
              <a:t>, if</a:t>
            </a:r>
            <a:r>
              <a:rPr lang="ko-KR" altLang="en-US" dirty="0"/>
              <a:t>조건에 부합하여 </a:t>
            </a:r>
            <a:r>
              <a:rPr lang="en-US" altLang="ko-KR" dirty="0"/>
              <a:t>model.py</a:t>
            </a:r>
            <a:r>
              <a:rPr lang="ko-KR" altLang="en-US" dirty="0"/>
              <a:t>에서 </a:t>
            </a:r>
            <a:r>
              <a:rPr lang="en-US" altLang="ko-KR" dirty="0" err="1"/>
              <a:t>BeatGAN</a:t>
            </a:r>
            <a:r>
              <a:rPr lang="en-US" altLang="ko-KR" dirty="0"/>
              <a:t>(</a:t>
            </a:r>
            <a:r>
              <a:rPr lang="en-US" altLang="ko-KR" dirty="0" err="1"/>
              <a:t>MyModel</a:t>
            </a:r>
            <a:r>
              <a:rPr lang="en-US" altLang="ko-KR" dirty="0"/>
              <a:t>) </a:t>
            </a:r>
            <a:r>
              <a:rPr lang="ko-KR" altLang="en-US" dirty="0"/>
              <a:t>클래스를 </a:t>
            </a:r>
            <a:r>
              <a:rPr lang="en-US" altLang="ko-KR" dirty="0"/>
              <a:t>import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ko-KR" altLang="en-US" dirty="0"/>
              <a:t>이후에  </a:t>
            </a:r>
            <a:r>
              <a:rPr lang="en-US" altLang="ko-KR" dirty="0"/>
              <a:t>model</a:t>
            </a:r>
            <a:r>
              <a:rPr lang="ko-KR" altLang="en-US" dirty="0"/>
              <a:t> 객체를 만든다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opt.istest</a:t>
            </a:r>
            <a:r>
              <a:rPr lang="ko-KR" altLang="en-US" dirty="0"/>
              <a:t>는 </a:t>
            </a:r>
            <a:r>
              <a:rPr lang="en-US" altLang="ko-KR" dirty="0"/>
              <a:t>option.py</a:t>
            </a:r>
            <a:r>
              <a:rPr lang="ko-KR" altLang="en-US" dirty="0"/>
              <a:t>의 </a:t>
            </a:r>
            <a:r>
              <a:rPr lang="en-US" altLang="ko-KR" dirty="0"/>
              <a:t>parser</a:t>
            </a:r>
            <a:r>
              <a:rPr lang="ko-KR" altLang="en-US" dirty="0"/>
              <a:t>에 의해 </a:t>
            </a:r>
            <a:r>
              <a:rPr lang="en-US" altLang="ko-KR" dirty="0"/>
              <a:t>true</a:t>
            </a:r>
            <a:r>
              <a:rPr lang="ko-KR" altLang="en-US" dirty="0"/>
              <a:t>로 설정되어 있다</a:t>
            </a:r>
            <a:r>
              <a:rPr lang="en-US" altLang="ko-KR" dirty="0"/>
              <a:t>. </a:t>
            </a:r>
            <a:r>
              <a:rPr lang="ko-KR" altLang="en-US" dirty="0"/>
              <a:t>            따라서 </a:t>
            </a:r>
            <a:r>
              <a:rPr lang="en-US" altLang="ko-KR" dirty="0"/>
              <a:t>Train</a:t>
            </a:r>
            <a:r>
              <a:rPr lang="ko-KR" altLang="en-US" dirty="0"/>
              <a:t>없이 </a:t>
            </a:r>
            <a:r>
              <a:rPr lang="en-US" altLang="ko-KR" dirty="0">
                <a:solidFill>
                  <a:srgbClr val="FF0000"/>
                </a:solidFill>
              </a:rPr>
              <a:t>Eval</a:t>
            </a:r>
            <a:r>
              <a:rPr lang="ko-KR" altLang="en-US" dirty="0"/>
              <a:t>로 넘어가서 </a:t>
            </a:r>
            <a:r>
              <a:rPr lang="en-US" altLang="ko-KR" dirty="0"/>
              <a:t>line20, line21 </a:t>
            </a:r>
            <a:r>
              <a:rPr lang="ko-KR" altLang="en-US" dirty="0"/>
              <a:t>수행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B0D751C-1314-4D7D-BCC2-9985C31F1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48" y="224006"/>
            <a:ext cx="5596782" cy="4499571"/>
          </a:xfrm>
          <a:prstGeom prst="rect">
            <a:avLst/>
          </a:prstGeom>
        </p:spPr>
      </p:pic>
      <p:sp>
        <p:nvSpPr>
          <p:cNvPr id="14" name="순서도: 수동 연산 13">
            <a:extLst>
              <a:ext uri="{FF2B5EF4-FFF2-40B4-BE49-F238E27FC236}">
                <a16:creationId xmlns:a16="http://schemas.microsoft.com/office/drawing/2014/main" id="{F17D6E51-9125-4653-9B11-1AC041DED552}"/>
              </a:ext>
            </a:extLst>
          </p:cNvPr>
          <p:cNvSpPr/>
          <p:nvPr/>
        </p:nvSpPr>
        <p:spPr>
          <a:xfrm rot="5400000">
            <a:off x="4168499" y="2974649"/>
            <a:ext cx="1406769" cy="1563329"/>
          </a:xfrm>
          <a:prstGeom prst="flowChartManualOperation">
            <a:avLst/>
          </a:prstGeom>
          <a:gradFill>
            <a:gsLst>
              <a:gs pos="100000">
                <a:schemeClr val="bg1"/>
              </a:gs>
              <a:gs pos="0">
                <a:schemeClr val="tx1">
                  <a:alpha val="30000"/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328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6B548E8-3450-4F2A-8F2A-F8AE386ADC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51958"/>
            <a:ext cx="1733550" cy="63060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-6669" y="107783"/>
            <a:ext cx="3932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+mj-ea"/>
                <a:ea typeface="+mj-ea"/>
              </a:rPr>
              <a:t>BeatGAN</a:t>
            </a:r>
            <a:r>
              <a:rPr lang="ko-KR" altLang="en-US" sz="2800" dirty="0">
                <a:latin typeface="+mj-ea"/>
                <a:ea typeface="+mj-ea"/>
              </a:rPr>
              <a:t> </a:t>
            </a:r>
            <a:r>
              <a:rPr lang="en-US" altLang="ko-KR" sz="2800" dirty="0">
                <a:latin typeface="+mj-ea"/>
                <a:ea typeface="+mj-ea"/>
              </a:rPr>
              <a:t>–</a:t>
            </a:r>
            <a:r>
              <a:rPr lang="ko-KR" altLang="en-US" sz="2800" dirty="0">
                <a:latin typeface="+mj-ea"/>
                <a:ea typeface="+mj-ea"/>
              </a:rPr>
              <a:t> </a:t>
            </a:r>
            <a:r>
              <a:rPr lang="en-US" altLang="ko-KR" sz="2800" dirty="0">
                <a:latin typeface="+mj-ea"/>
                <a:ea typeface="+mj-ea"/>
              </a:rPr>
              <a:t>options.py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A36846-1985-43BD-AF15-DA45281A1F7E}"/>
              </a:ext>
            </a:extLst>
          </p:cNvPr>
          <p:cNvSpPr/>
          <p:nvPr/>
        </p:nvSpPr>
        <p:spPr>
          <a:xfrm>
            <a:off x="0" y="762000"/>
            <a:ext cx="1740221" cy="2290929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동 연산 13">
            <a:extLst>
              <a:ext uri="{FF2B5EF4-FFF2-40B4-BE49-F238E27FC236}">
                <a16:creationId xmlns:a16="http://schemas.microsoft.com/office/drawing/2014/main" id="{F17D6E51-9125-4653-9B11-1AC041DED552}"/>
              </a:ext>
            </a:extLst>
          </p:cNvPr>
          <p:cNvSpPr/>
          <p:nvPr/>
        </p:nvSpPr>
        <p:spPr>
          <a:xfrm rot="5400000">
            <a:off x="1908616" y="1412549"/>
            <a:ext cx="1406769" cy="1563329"/>
          </a:xfrm>
          <a:prstGeom prst="flowChartManualOperation">
            <a:avLst/>
          </a:prstGeom>
          <a:gradFill>
            <a:gsLst>
              <a:gs pos="100000">
                <a:schemeClr val="bg1"/>
              </a:gs>
              <a:gs pos="0">
                <a:schemeClr val="tx1">
                  <a:alpha val="30000"/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E2C53D2-7CB4-4B35-8E48-774EBB921C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3665" y="762000"/>
            <a:ext cx="8615185" cy="57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14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6B548E8-3450-4F2A-8F2A-F8AE386ADC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51958"/>
            <a:ext cx="1733550" cy="63060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-6669" y="107783"/>
            <a:ext cx="3932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+mj-ea"/>
                <a:ea typeface="+mj-ea"/>
              </a:rPr>
              <a:t>BeatGAN</a:t>
            </a:r>
            <a:r>
              <a:rPr lang="ko-KR" altLang="en-US" sz="2800" dirty="0">
                <a:latin typeface="+mj-ea"/>
                <a:ea typeface="+mj-ea"/>
              </a:rPr>
              <a:t> </a:t>
            </a:r>
            <a:r>
              <a:rPr lang="en-US" altLang="ko-KR" sz="2800" dirty="0">
                <a:latin typeface="+mj-ea"/>
                <a:ea typeface="+mj-ea"/>
              </a:rPr>
              <a:t>–</a:t>
            </a:r>
            <a:r>
              <a:rPr lang="ko-KR" altLang="en-US" sz="2800" dirty="0">
                <a:latin typeface="+mj-ea"/>
                <a:ea typeface="+mj-ea"/>
              </a:rPr>
              <a:t> </a:t>
            </a:r>
            <a:r>
              <a:rPr lang="en-US" altLang="ko-KR" sz="2800" dirty="0">
                <a:latin typeface="+mj-ea"/>
                <a:ea typeface="+mj-ea"/>
              </a:rPr>
              <a:t>options.py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A36846-1985-43BD-AF15-DA45281A1F7E}"/>
              </a:ext>
            </a:extLst>
          </p:cNvPr>
          <p:cNvSpPr/>
          <p:nvPr/>
        </p:nvSpPr>
        <p:spPr>
          <a:xfrm>
            <a:off x="-6670" y="3076575"/>
            <a:ext cx="1740221" cy="149542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동 연산 13">
            <a:extLst>
              <a:ext uri="{FF2B5EF4-FFF2-40B4-BE49-F238E27FC236}">
                <a16:creationId xmlns:a16="http://schemas.microsoft.com/office/drawing/2014/main" id="{F17D6E51-9125-4653-9B11-1AC041DED552}"/>
              </a:ext>
            </a:extLst>
          </p:cNvPr>
          <p:cNvSpPr/>
          <p:nvPr/>
        </p:nvSpPr>
        <p:spPr>
          <a:xfrm rot="5400000">
            <a:off x="1336880" y="3473247"/>
            <a:ext cx="1335498" cy="542156"/>
          </a:xfrm>
          <a:prstGeom prst="flowChartManualOperation">
            <a:avLst/>
          </a:prstGeom>
          <a:gradFill>
            <a:gsLst>
              <a:gs pos="100000">
                <a:schemeClr val="bg1"/>
              </a:gs>
              <a:gs pos="0">
                <a:schemeClr val="tx1">
                  <a:alpha val="30000"/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501B91-C121-45B0-A065-A6359C4E2F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6475" y="2160585"/>
            <a:ext cx="9915525" cy="332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18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343863" y="226834"/>
            <a:ext cx="72154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latin typeface="+mj-ea"/>
                <a:ea typeface="+mj-ea"/>
              </a:rPr>
              <a:t>sh</a:t>
            </a:r>
            <a:r>
              <a:rPr lang="ko-KR" altLang="en-US" sz="4000" dirty="0">
                <a:latin typeface="+mj-ea"/>
                <a:ea typeface="+mj-ea"/>
              </a:rPr>
              <a:t>파일 </a:t>
            </a:r>
            <a:r>
              <a:rPr lang="ko-KR" altLang="en-US" sz="4000" dirty="0" err="1">
                <a:latin typeface="+mj-ea"/>
                <a:ea typeface="+mj-ea"/>
              </a:rPr>
              <a:t>실행할때</a:t>
            </a:r>
            <a:r>
              <a:rPr lang="ko-KR" altLang="en-US" sz="4000" dirty="0">
                <a:latin typeface="+mj-ea"/>
                <a:ea typeface="+mj-ea"/>
              </a:rPr>
              <a:t> 출력되는 옵션들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55B390-C50F-45E2-B6A8-53C5841D2A71}"/>
              </a:ext>
            </a:extLst>
          </p:cNvPr>
          <p:cNvSpPr txBox="1"/>
          <p:nvPr/>
        </p:nvSpPr>
        <p:spPr>
          <a:xfrm>
            <a:off x="539682" y="2590802"/>
            <a:ext cx="111126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Namespace(</a:t>
            </a:r>
            <a:r>
              <a:rPr lang="en-US" altLang="ko-KR" sz="2800" dirty="0" err="1"/>
              <a:t>batchsize</a:t>
            </a:r>
            <a:r>
              <a:rPr lang="en-US" altLang="ko-KR" sz="2800" dirty="0"/>
              <a:t>=64, beta1=0.5, </a:t>
            </a:r>
            <a:r>
              <a:rPr lang="en-US" altLang="ko-KR" sz="2800" dirty="0" err="1"/>
              <a:t>dataroot</a:t>
            </a:r>
            <a:r>
              <a:rPr lang="en-US" altLang="ko-KR" sz="2800" dirty="0"/>
              <a:t>='./dataset/preprocessed/ano0/', dataset='</a:t>
            </a:r>
            <a:r>
              <a:rPr lang="en-US" altLang="ko-KR" sz="2800" dirty="0" err="1"/>
              <a:t>ecg</a:t>
            </a:r>
            <a:r>
              <a:rPr lang="en-US" altLang="ko-KR" sz="2800" dirty="0"/>
              <a:t>', device='</a:t>
            </a:r>
            <a:r>
              <a:rPr lang="en-US" altLang="ko-KR" sz="2800" dirty="0" err="1"/>
              <a:t>gpu</a:t>
            </a:r>
            <a:r>
              <a:rPr lang="en-US" altLang="ko-KR" sz="2800" dirty="0"/>
              <a:t>', folder=0, </a:t>
            </a:r>
            <a:r>
              <a:rPr lang="en-US" altLang="ko-KR" sz="2800" dirty="0" err="1"/>
              <a:t>gpu_ids</a:t>
            </a:r>
            <a:r>
              <a:rPr lang="en-US" altLang="ko-KR" sz="2800" dirty="0"/>
              <a:t>=[0], </a:t>
            </a:r>
            <a:r>
              <a:rPr lang="en-US" altLang="ko-KR" sz="2800" dirty="0" err="1"/>
              <a:t>isize</a:t>
            </a:r>
            <a:r>
              <a:rPr lang="en-US" altLang="ko-KR" sz="2800" dirty="0"/>
              <a:t>=320, </a:t>
            </a:r>
            <a:r>
              <a:rPr lang="en-US" altLang="ko-KR" sz="2800" dirty="0" err="1"/>
              <a:t>istest</a:t>
            </a:r>
            <a:r>
              <a:rPr lang="en-US" altLang="ko-KR" sz="2800" dirty="0"/>
              <a:t>=True, </a:t>
            </a:r>
            <a:r>
              <a:rPr lang="en-US" altLang="ko-KR" sz="2800" dirty="0" err="1"/>
              <a:t>lr</a:t>
            </a:r>
            <a:r>
              <a:rPr lang="en-US" altLang="ko-KR" sz="2800" dirty="0"/>
              <a:t>=0.0001, model='</a:t>
            </a:r>
            <a:r>
              <a:rPr lang="en-US" altLang="ko-KR" sz="2800" dirty="0" err="1"/>
              <a:t>beatgan</a:t>
            </a:r>
            <a:r>
              <a:rPr lang="en-US" altLang="ko-KR" sz="2800" dirty="0"/>
              <a:t>', </a:t>
            </a:r>
            <a:r>
              <a:rPr lang="en-US" altLang="ko-KR" sz="2800" dirty="0" err="1"/>
              <a:t>n_aug</a:t>
            </a:r>
            <a:r>
              <a:rPr lang="en-US" altLang="ko-KR" sz="2800" dirty="0"/>
              <a:t>=0, name='</a:t>
            </a:r>
            <a:r>
              <a:rPr lang="en-US" altLang="ko-KR" sz="2800" dirty="0" err="1"/>
              <a:t>beatgan</a:t>
            </a:r>
            <a:r>
              <a:rPr lang="en-US" altLang="ko-KR" sz="2800" dirty="0"/>
              <a:t>/</a:t>
            </a:r>
            <a:r>
              <a:rPr lang="en-US" altLang="ko-KR" sz="2800" dirty="0" err="1"/>
              <a:t>ecg</a:t>
            </a:r>
            <a:r>
              <a:rPr lang="en-US" altLang="ko-KR" sz="2800" dirty="0"/>
              <a:t>', </a:t>
            </a:r>
            <a:r>
              <a:rPr lang="en-US" altLang="ko-KR" sz="2800" dirty="0" err="1"/>
              <a:t>nc</a:t>
            </a:r>
            <a:r>
              <a:rPr lang="en-US" altLang="ko-KR" sz="2800" dirty="0"/>
              <a:t>=1, </a:t>
            </a:r>
            <a:r>
              <a:rPr lang="en-US" altLang="ko-KR" sz="2800" dirty="0" err="1"/>
              <a:t>ndf</a:t>
            </a:r>
            <a:r>
              <a:rPr lang="en-US" altLang="ko-KR" sz="2800" dirty="0"/>
              <a:t>=32, </a:t>
            </a:r>
            <a:r>
              <a:rPr lang="en-US" altLang="ko-KR" sz="2800" dirty="0" err="1"/>
              <a:t>ngf</a:t>
            </a:r>
            <a:r>
              <a:rPr lang="en-US" altLang="ko-KR" sz="2800" dirty="0"/>
              <a:t>=32, </a:t>
            </a:r>
            <a:r>
              <a:rPr lang="en-US" altLang="ko-KR" sz="2800" dirty="0" err="1"/>
              <a:t>ngpu</a:t>
            </a:r>
            <a:r>
              <a:rPr lang="en-US" altLang="ko-KR" sz="2800" dirty="0"/>
              <a:t>=1, niter=100, </a:t>
            </a:r>
            <a:r>
              <a:rPr lang="en-US" altLang="ko-KR" sz="2800" dirty="0" err="1"/>
              <a:t>nz</a:t>
            </a:r>
            <a:r>
              <a:rPr lang="en-US" altLang="ko-KR" sz="2800" dirty="0"/>
              <a:t>=50, </a:t>
            </a:r>
            <a:r>
              <a:rPr lang="en-US" altLang="ko-KR" sz="2800" dirty="0" err="1"/>
              <a:t>outf</a:t>
            </a:r>
            <a:r>
              <a:rPr lang="en-US" altLang="ko-KR" sz="2800" dirty="0"/>
              <a:t>='./output', </a:t>
            </a:r>
            <a:r>
              <a:rPr lang="en-US" altLang="ko-KR" sz="2800" dirty="0" err="1"/>
              <a:t>print_freq</a:t>
            </a:r>
            <a:r>
              <a:rPr lang="en-US" altLang="ko-KR" sz="2800" dirty="0"/>
              <a:t>=100, threshold=0.02, </a:t>
            </a:r>
            <a:r>
              <a:rPr lang="en-US" altLang="ko-KR" sz="2800" dirty="0" err="1"/>
              <a:t>w_adv</a:t>
            </a:r>
            <a:r>
              <a:rPr lang="en-US" altLang="ko-KR" sz="2800" dirty="0"/>
              <a:t>=1, workers=1)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85840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343863" y="226834"/>
            <a:ext cx="1391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CNN </a:t>
            </a:r>
            <a:endParaRPr lang="ko-KR" altLang="en-US" sz="4000" dirty="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9A030C7-BF8A-4898-AEF0-5D45CF51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22" y="1313707"/>
            <a:ext cx="11119956" cy="5460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409C3-F0C7-4ADB-BC96-0F4823301DAF}"/>
              </a:ext>
            </a:extLst>
          </p:cNvPr>
          <p:cNvSpPr txBox="1"/>
          <p:nvPr/>
        </p:nvSpPr>
        <p:spPr>
          <a:xfrm>
            <a:off x="1735591" y="480583"/>
            <a:ext cx="589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특징 추출 부분 </a:t>
            </a:r>
            <a:r>
              <a:rPr lang="en-US" altLang="ko-KR" dirty="0">
                <a:sym typeface="Wingdings" panose="05000000000000000000" pitchFamily="2" charset="2"/>
              </a:rPr>
              <a:t>:    </a:t>
            </a:r>
            <a:r>
              <a:rPr lang="ko-KR" altLang="en-US" dirty="0" err="1">
                <a:sym typeface="Wingdings" panose="05000000000000000000" pitchFamily="2" charset="2"/>
              </a:rPr>
              <a:t>컨볼루션</a:t>
            </a:r>
            <a:r>
              <a:rPr lang="ko-KR" altLang="en-US" dirty="0">
                <a:sym typeface="Wingdings" panose="05000000000000000000" pitchFamily="2" charset="2"/>
              </a:rPr>
              <a:t> 레이어 </a:t>
            </a:r>
            <a:r>
              <a:rPr lang="en-US" altLang="ko-KR" dirty="0">
                <a:sym typeface="Wingdings" panose="05000000000000000000" pitchFamily="2" charset="2"/>
              </a:rPr>
              <a:t>+ </a:t>
            </a:r>
            <a:r>
              <a:rPr lang="ko-KR" altLang="en-US" dirty="0" err="1">
                <a:sym typeface="Wingdings" panose="05000000000000000000" pitchFamily="2" charset="2"/>
              </a:rPr>
              <a:t>풀링</a:t>
            </a:r>
            <a:r>
              <a:rPr lang="ko-KR" altLang="en-US" dirty="0">
                <a:sym typeface="Wingdings" panose="05000000000000000000" pitchFamily="2" charset="2"/>
              </a:rPr>
              <a:t> 레이어 반복 구성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F4DBD0-F84E-4DA1-93E6-342B74233AC7}"/>
              </a:ext>
            </a:extLst>
          </p:cNvPr>
          <p:cNvSpPr/>
          <p:nvPr/>
        </p:nvSpPr>
        <p:spPr>
          <a:xfrm>
            <a:off x="3500283" y="500799"/>
            <a:ext cx="1573161" cy="328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7314C0-5354-4ACF-9423-EDC11E59E931}"/>
              </a:ext>
            </a:extLst>
          </p:cNvPr>
          <p:cNvSpPr/>
          <p:nvPr/>
        </p:nvSpPr>
        <p:spPr>
          <a:xfrm>
            <a:off x="5264975" y="500799"/>
            <a:ext cx="1200197" cy="328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AB63592-1531-4884-BCA8-FEA8469BB74E}"/>
              </a:ext>
            </a:extLst>
          </p:cNvPr>
          <p:cNvCxnSpPr>
            <a:stCxn id="5" idx="2"/>
          </p:cNvCxnSpPr>
          <p:nvPr/>
        </p:nvCxnSpPr>
        <p:spPr>
          <a:xfrm flipH="1">
            <a:off x="3569110" y="829699"/>
            <a:ext cx="717754" cy="2306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F93F2C2-3F3B-443B-98B0-A9891736336A}"/>
              </a:ext>
            </a:extLst>
          </p:cNvPr>
          <p:cNvCxnSpPr>
            <a:cxnSpLocks/>
          </p:cNvCxnSpPr>
          <p:nvPr/>
        </p:nvCxnSpPr>
        <p:spPr>
          <a:xfrm flipH="1">
            <a:off x="4001729" y="829698"/>
            <a:ext cx="1858295" cy="2680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125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343863" y="226834"/>
            <a:ext cx="72154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latin typeface="+mj-ea"/>
                <a:ea typeface="+mj-ea"/>
              </a:rPr>
              <a:t>sh</a:t>
            </a:r>
            <a:r>
              <a:rPr lang="ko-KR" altLang="en-US" sz="4000" dirty="0">
                <a:latin typeface="+mj-ea"/>
                <a:ea typeface="+mj-ea"/>
              </a:rPr>
              <a:t>파일 </a:t>
            </a:r>
            <a:r>
              <a:rPr lang="ko-KR" altLang="en-US" sz="4000" dirty="0" err="1">
                <a:latin typeface="+mj-ea"/>
                <a:ea typeface="+mj-ea"/>
              </a:rPr>
              <a:t>실행할때</a:t>
            </a:r>
            <a:r>
              <a:rPr lang="ko-KR" altLang="en-US" sz="4000" dirty="0">
                <a:latin typeface="+mj-ea"/>
                <a:ea typeface="+mj-ea"/>
              </a:rPr>
              <a:t> 출력되는 옵션들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55B390-C50F-45E2-B6A8-53C5841D2A71}"/>
              </a:ext>
            </a:extLst>
          </p:cNvPr>
          <p:cNvSpPr txBox="1"/>
          <p:nvPr/>
        </p:nvSpPr>
        <p:spPr>
          <a:xfrm>
            <a:off x="1783559" y="2137628"/>
            <a:ext cx="48839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batchsize</a:t>
            </a:r>
            <a:r>
              <a:rPr lang="en-US" altLang="ko-KR" sz="2000" dirty="0"/>
              <a:t>=64</a:t>
            </a:r>
          </a:p>
          <a:p>
            <a:r>
              <a:rPr lang="en-US" altLang="ko-KR" sz="2000" dirty="0">
                <a:solidFill>
                  <a:srgbClr val="00B050"/>
                </a:solidFill>
              </a:rPr>
              <a:t>beta1=0.5</a:t>
            </a:r>
          </a:p>
          <a:p>
            <a:r>
              <a:rPr lang="en-US" altLang="ko-KR" sz="2000" dirty="0" err="1"/>
              <a:t>dataroot</a:t>
            </a:r>
            <a:r>
              <a:rPr lang="en-US" altLang="ko-KR" sz="2000" dirty="0"/>
              <a:t>='./dataset/preprocessed/ano0/’</a:t>
            </a:r>
          </a:p>
          <a:p>
            <a:r>
              <a:rPr lang="en-US" altLang="ko-KR" sz="2000" dirty="0"/>
              <a:t>dataset='</a:t>
            </a:r>
            <a:r>
              <a:rPr lang="en-US" altLang="ko-KR" sz="2000" dirty="0" err="1"/>
              <a:t>ecg</a:t>
            </a:r>
            <a:r>
              <a:rPr lang="en-US" altLang="ko-KR" sz="2000" dirty="0"/>
              <a:t>’</a:t>
            </a:r>
          </a:p>
          <a:p>
            <a:r>
              <a:rPr lang="en-US" altLang="ko-KR" sz="2000" dirty="0"/>
              <a:t>device='</a:t>
            </a:r>
            <a:r>
              <a:rPr lang="en-US" altLang="ko-KR" sz="2000" dirty="0" err="1"/>
              <a:t>gpu</a:t>
            </a:r>
            <a:r>
              <a:rPr lang="en-US" altLang="ko-KR" sz="2000" dirty="0"/>
              <a:t>’</a:t>
            </a:r>
          </a:p>
          <a:p>
            <a:r>
              <a:rPr lang="en-US" altLang="ko-KR" sz="2000" dirty="0">
                <a:solidFill>
                  <a:srgbClr val="00B050"/>
                </a:solidFill>
              </a:rPr>
              <a:t>folder=0</a:t>
            </a:r>
          </a:p>
          <a:p>
            <a:r>
              <a:rPr lang="en-US" altLang="ko-KR" sz="2000" dirty="0" err="1"/>
              <a:t>gpu_ids</a:t>
            </a:r>
            <a:r>
              <a:rPr lang="en-US" altLang="ko-KR" sz="2000" dirty="0"/>
              <a:t>=[0]</a:t>
            </a:r>
          </a:p>
          <a:p>
            <a:r>
              <a:rPr lang="en-US" altLang="ko-KR" sz="2000" dirty="0" err="1">
                <a:solidFill>
                  <a:srgbClr val="00B0F0"/>
                </a:solidFill>
              </a:rPr>
              <a:t>isize</a:t>
            </a:r>
            <a:r>
              <a:rPr lang="en-US" altLang="ko-KR" sz="2000" dirty="0">
                <a:solidFill>
                  <a:srgbClr val="00B0F0"/>
                </a:solidFill>
              </a:rPr>
              <a:t>=320</a:t>
            </a:r>
          </a:p>
          <a:p>
            <a:r>
              <a:rPr lang="en-US" altLang="ko-KR" sz="2000" dirty="0" err="1">
                <a:solidFill>
                  <a:srgbClr val="00B0F0"/>
                </a:solidFill>
              </a:rPr>
              <a:t>istest</a:t>
            </a:r>
            <a:r>
              <a:rPr lang="en-US" altLang="ko-KR" sz="2000" dirty="0">
                <a:solidFill>
                  <a:srgbClr val="00B0F0"/>
                </a:solidFill>
              </a:rPr>
              <a:t>=True</a:t>
            </a:r>
          </a:p>
          <a:p>
            <a:r>
              <a:rPr lang="en-US" altLang="ko-KR" sz="2000" dirty="0" err="1">
                <a:solidFill>
                  <a:srgbClr val="00B050"/>
                </a:solidFill>
              </a:rPr>
              <a:t>lr</a:t>
            </a:r>
            <a:r>
              <a:rPr lang="en-US" altLang="ko-KR" sz="2000" dirty="0">
                <a:solidFill>
                  <a:srgbClr val="00B050"/>
                </a:solidFill>
              </a:rPr>
              <a:t>=0.0001</a:t>
            </a:r>
          </a:p>
          <a:p>
            <a:r>
              <a:rPr lang="en-US" altLang="ko-KR" sz="2000" dirty="0"/>
              <a:t>model='</a:t>
            </a:r>
            <a:r>
              <a:rPr lang="en-US" altLang="ko-KR" sz="2000" dirty="0" err="1"/>
              <a:t>beatgan</a:t>
            </a:r>
            <a:r>
              <a:rPr lang="en-US" altLang="ko-KR" sz="2000" dirty="0"/>
              <a:t>’</a:t>
            </a:r>
          </a:p>
          <a:p>
            <a:r>
              <a:rPr lang="en-US" altLang="ko-KR" sz="2000" dirty="0" err="1">
                <a:solidFill>
                  <a:srgbClr val="00B050"/>
                </a:solidFill>
              </a:rPr>
              <a:t>n_aug</a:t>
            </a:r>
            <a:r>
              <a:rPr lang="en-US" altLang="ko-KR" sz="2000" dirty="0">
                <a:solidFill>
                  <a:srgbClr val="00B050"/>
                </a:solidFill>
              </a:rPr>
              <a:t>=0</a:t>
            </a:r>
            <a:endParaRPr lang="ko-KR" altLang="en-US" sz="20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A20A4-F521-448F-9796-AF78011BE809}"/>
              </a:ext>
            </a:extLst>
          </p:cNvPr>
          <p:cNvSpPr txBox="1"/>
          <p:nvPr/>
        </p:nvSpPr>
        <p:spPr>
          <a:xfrm>
            <a:off x="7350917" y="2137628"/>
            <a:ext cx="393555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name='</a:t>
            </a:r>
            <a:r>
              <a:rPr lang="en-US" altLang="ko-KR" sz="2000" dirty="0" err="1"/>
              <a:t>beatgan</a:t>
            </a:r>
            <a:r>
              <a:rPr lang="en-US" altLang="ko-KR" sz="2000" dirty="0"/>
              <a:t>/</a:t>
            </a:r>
            <a:r>
              <a:rPr lang="en-US" altLang="ko-KR" sz="2000" dirty="0" err="1"/>
              <a:t>ecg</a:t>
            </a:r>
            <a:r>
              <a:rPr lang="en-US" altLang="ko-KR" sz="2000" dirty="0"/>
              <a:t>’</a:t>
            </a:r>
          </a:p>
          <a:p>
            <a:r>
              <a:rPr lang="en-US" altLang="ko-KR" sz="2000" dirty="0" err="1"/>
              <a:t>nc</a:t>
            </a:r>
            <a:r>
              <a:rPr lang="en-US" altLang="ko-KR" sz="2000" dirty="0"/>
              <a:t>=1</a:t>
            </a:r>
          </a:p>
          <a:p>
            <a:r>
              <a:rPr lang="en-US" altLang="ko-KR" sz="2000" dirty="0" err="1"/>
              <a:t>ndf</a:t>
            </a:r>
            <a:r>
              <a:rPr lang="en-US" altLang="ko-KR" sz="2000" dirty="0"/>
              <a:t>=32</a:t>
            </a:r>
          </a:p>
          <a:p>
            <a:r>
              <a:rPr lang="en-US" altLang="ko-KR" sz="2000" dirty="0" err="1"/>
              <a:t>ngf</a:t>
            </a:r>
            <a:r>
              <a:rPr lang="en-US" altLang="ko-KR" sz="2000" dirty="0"/>
              <a:t>=32</a:t>
            </a:r>
          </a:p>
          <a:p>
            <a:r>
              <a:rPr lang="en-US" altLang="ko-KR" sz="2000" dirty="0" err="1"/>
              <a:t>ngpu</a:t>
            </a:r>
            <a:r>
              <a:rPr lang="en-US" altLang="ko-KR" sz="2000" dirty="0"/>
              <a:t>=1</a:t>
            </a:r>
          </a:p>
          <a:p>
            <a:r>
              <a:rPr lang="en-US" altLang="ko-KR" sz="2000" dirty="0">
                <a:solidFill>
                  <a:srgbClr val="00B050"/>
                </a:solidFill>
              </a:rPr>
              <a:t>niter=100</a:t>
            </a:r>
          </a:p>
          <a:p>
            <a:r>
              <a:rPr lang="en-US" altLang="ko-KR" sz="2000" dirty="0" err="1"/>
              <a:t>nz</a:t>
            </a:r>
            <a:r>
              <a:rPr lang="en-US" altLang="ko-KR" sz="2000" dirty="0"/>
              <a:t>=50</a:t>
            </a:r>
          </a:p>
          <a:p>
            <a:r>
              <a:rPr lang="en-US" altLang="ko-KR" sz="2000" dirty="0" err="1"/>
              <a:t>outf</a:t>
            </a:r>
            <a:r>
              <a:rPr lang="en-US" altLang="ko-KR" sz="2000" dirty="0"/>
              <a:t>='./output’</a:t>
            </a:r>
          </a:p>
          <a:p>
            <a:r>
              <a:rPr lang="en-US" altLang="ko-KR" sz="2000" dirty="0" err="1">
                <a:solidFill>
                  <a:srgbClr val="00B050"/>
                </a:solidFill>
              </a:rPr>
              <a:t>print_freq</a:t>
            </a:r>
            <a:r>
              <a:rPr lang="en-US" altLang="ko-KR" sz="2000" dirty="0">
                <a:solidFill>
                  <a:srgbClr val="00B050"/>
                </a:solidFill>
              </a:rPr>
              <a:t>=100</a:t>
            </a:r>
          </a:p>
          <a:p>
            <a:r>
              <a:rPr lang="en-US" altLang="ko-KR" sz="2000" dirty="0"/>
              <a:t>threshold=0.02</a:t>
            </a:r>
          </a:p>
          <a:p>
            <a:r>
              <a:rPr lang="en-US" altLang="ko-KR" sz="2000" dirty="0" err="1">
                <a:solidFill>
                  <a:srgbClr val="00B050"/>
                </a:solidFill>
              </a:rPr>
              <a:t>w_adv</a:t>
            </a:r>
            <a:r>
              <a:rPr lang="en-US" altLang="ko-KR" sz="2000" dirty="0">
                <a:solidFill>
                  <a:srgbClr val="00B050"/>
                </a:solidFill>
              </a:rPr>
              <a:t>=1</a:t>
            </a:r>
          </a:p>
          <a:p>
            <a:r>
              <a:rPr lang="en-US" altLang="ko-KR" sz="2000" dirty="0"/>
              <a:t>workers=1)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26E21B-89D1-4B72-AEF3-19F2A3E5AE18}"/>
              </a:ext>
            </a:extLst>
          </p:cNvPr>
          <p:cNvSpPr txBox="1"/>
          <p:nvPr/>
        </p:nvSpPr>
        <p:spPr>
          <a:xfrm>
            <a:off x="343863" y="981949"/>
            <a:ext cx="2114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#Base </a:t>
            </a:r>
            <a:r>
              <a:rPr lang="en-US" altLang="ko-KR" dirty="0">
                <a:solidFill>
                  <a:srgbClr val="00B050"/>
                </a:solidFill>
              </a:rPr>
              <a:t>#Train </a:t>
            </a:r>
            <a:r>
              <a:rPr lang="en-US" altLang="ko-KR" dirty="0">
                <a:solidFill>
                  <a:srgbClr val="00B0F0"/>
                </a:solidFill>
              </a:rPr>
              <a:t>#Test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233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343863" y="226834"/>
            <a:ext cx="2117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Options</a:t>
            </a:r>
            <a:endParaRPr lang="ko-KR" altLang="en-US" sz="40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55B390-C50F-45E2-B6A8-53C5841D2A71}"/>
              </a:ext>
            </a:extLst>
          </p:cNvPr>
          <p:cNvSpPr txBox="1"/>
          <p:nvPr/>
        </p:nvSpPr>
        <p:spPr>
          <a:xfrm>
            <a:off x="1250159" y="1323932"/>
            <a:ext cx="106560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batchsize</a:t>
            </a:r>
            <a:r>
              <a:rPr lang="en-US" altLang="ko-KR" sz="2000" dirty="0"/>
              <a:t>=64 </a:t>
            </a:r>
          </a:p>
          <a:p>
            <a:r>
              <a:rPr lang="en-US" altLang="ko-KR" sz="2000" dirty="0" err="1"/>
              <a:t>dataroot</a:t>
            </a:r>
            <a:r>
              <a:rPr lang="en-US" altLang="ko-KR" sz="2000" dirty="0"/>
              <a:t>='./dataset/preprocessed/ano0/’</a:t>
            </a:r>
          </a:p>
          <a:p>
            <a:r>
              <a:rPr lang="en-US" altLang="ko-KR" sz="2000" dirty="0"/>
              <a:t>dataset='</a:t>
            </a:r>
            <a:r>
              <a:rPr lang="en-US" altLang="ko-KR" sz="2000" dirty="0" err="1"/>
              <a:t>ecg</a:t>
            </a:r>
            <a:r>
              <a:rPr lang="en-US" altLang="ko-KR" sz="2000" dirty="0"/>
              <a:t>’</a:t>
            </a:r>
          </a:p>
          <a:p>
            <a:r>
              <a:rPr lang="en-US" altLang="ko-KR" sz="2000" dirty="0"/>
              <a:t>device='</a:t>
            </a:r>
            <a:r>
              <a:rPr lang="en-US" altLang="ko-KR" sz="2000" dirty="0" err="1"/>
              <a:t>gpu</a:t>
            </a:r>
            <a:r>
              <a:rPr lang="en-US" altLang="ko-KR" sz="2000" dirty="0"/>
              <a:t>’</a:t>
            </a:r>
          </a:p>
          <a:p>
            <a:r>
              <a:rPr lang="en-US" altLang="ko-KR" sz="2000" dirty="0" err="1"/>
              <a:t>gpu_ids</a:t>
            </a:r>
            <a:r>
              <a:rPr lang="en-US" altLang="ko-KR" sz="2000" dirty="0"/>
              <a:t>=[0]</a:t>
            </a:r>
          </a:p>
          <a:p>
            <a:r>
              <a:rPr lang="en-US" altLang="ko-KR" sz="2000" dirty="0" err="1"/>
              <a:t>isize</a:t>
            </a:r>
            <a:r>
              <a:rPr lang="en-US" altLang="ko-KR" sz="2000" dirty="0"/>
              <a:t>=320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en-US" altLang="ko-KR" sz="2000" dirty="0">
                <a:highlight>
                  <a:srgbClr val="E6E6E6"/>
                </a:highlight>
                <a:sym typeface="Wingdings" panose="05000000000000000000" pitchFamily="2" charset="2"/>
              </a:rPr>
              <a:t>input sequence size</a:t>
            </a:r>
            <a:endParaRPr lang="en-US" altLang="ko-KR" sz="2000" dirty="0">
              <a:highlight>
                <a:srgbClr val="E6E6E6"/>
              </a:highlight>
            </a:endParaRPr>
          </a:p>
          <a:p>
            <a:r>
              <a:rPr lang="en-US" altLang="ko-KR" sz="2000" dirty="0" err="1">
                <a:solidFill>
                  <a:srgbClr val="00B0F0"/>
                </a:solidFill>
              </a:rPr>
              <a:t>istest</a:t>
            </a:r>
            <a:r>
              <a:rPr lang="en-US" altLang="ko-KR" sz="2000" dirty="0">
                <a:solidFill>
                  <a:srgbClr val="00B0F0"/>
                </a:solidFill>
              </a:rPr>
              <a:t>=True </a:t>
            </a:r>
            <a:r>
              <a:rPr lang="en-US" altLang="ko-KR" sz="2000" dirty="0">
                <a:solidFill>
                  <a:srgbClr val="00B0F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2000" dirty="0">
                <a:solidFill>
                  <a:srgbClr val="00B0F0"/>
                </a:solidFill>
                <a:highlight>
                  <a:srgbClr val="E6E6E6"/>
                </a:highlight>
                <a:sym typeface="Wingdings" panose="05000000000000000000" pitchFamily="2" charset="2"/>
              </a:rPr>
              <a:t>train model or </a:t>
            </a:r>
            <a:r>
              <a:rPr lang="en-US" altLang="ko-KR" sz="2000" u="sng" dirty="0">
                <a:solidFill>
                  <a:srgbClr val="00B0F0"/>
                </a:solidFill>
                <a:highlight>
                  <a:srgbClr val="E6E6E6"/>
                </a:highlight>
                <a:sym typeface="Wingdings" panose="05000000000000000000" pitchFamily="2" charset="2"/>
              </a:rPr>
              <a:t>test model</a:t>
            </a:r>
            <a:endParaRPr lang="en-US" altLang="ko-KR" sz="2000" u="sng" dirty="0">
              <a:solidFill>
                <a:srgbClr val="00B0F0"/>
              </a:solidFill>
              <a:highlight>
                <a:srgbClr val="E6E6E6"/>
              </a:highlight>
            </a:endParaRPr>
          </a:p>
          <a:p>
            <a:r>
              <a:rPr lang="en-US" altLang="ko-KR" sz="2000" dirty="0"/>
              <a:t>model='</a:t>
            </a:r>
            <a:r>
              <a:rPr lang="en-US" altLang="ko-KR" sz="2000" dirty="0" err="1"/>
              <a:t>beatgan</a:t>
            </a:r>
            <a:r>
              <a:rPr lang="en-US" altLang="ko-KR" sz="2000" dirty="0"/>
              <a:t>’</a:t>
            </a:r>
          </a:p>
          <a:p>
            <a:r>
              <a:rPr lang="en-US" altLang="ko-KR" sz="2000" dirty="0"/>
              <a:t>name='</a:t>
            </a:r>
            <a:r>
              <a:rPr lang="en-US" altLang="ko-KR" sz="2000" dirty="0" err="1"/>
              <a:t>beatgan</a:t>
            </a:r>
            <a:r>
              <a:rPr lang="en-US" altLang="ko-KR" sz="2000" dirty="0"/>
              <a:t>/</a:t>
            </a:r>
            <a:r>
              <a:rPr lang="en-US" altLang="ko-KR" sz="2000" dirty="0" err="1"/>
              <a:t>ecg</a:t>
            </a:r>
            <a:r>
              <a:rPr lang="en-US" altLang="ko-KR" sz="2000" dirty="0"/>
              <a:t>’</a:t>
            </a:r>
          </a:p>
          <a:p>
            <a:r>
              <a:rPr lang="en-US" altLang="ko-KR" sz="2000" dirty="0" err="1"/>
              <a:t>nc</a:t>
            </a:r>
            <a:r>
              <a:rPr lang="en-US" altLang="ko-KR" sz="2000" dirty="0"/>
              <a:t>=1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en-US" altLang="ko-KR" sz="2000" dirty="0">
                <a:highlight>
                  <a:srgbClr val="E6E6E6"/>
                </a:highlight>
                <a:sym typeface="Wingdings" panose="05000000000000000000" pitchFamily="2" charset="2"/>
              </a:rPr>
              <a:t>input sequence channels</a:t>
            </a:r>
            <a:endParaRPr lang="en-US" altLang="ko-KR" sz="2000" dirty="0">
              <a:highlight>
                <a:srgbClr val="E6E6E6"/>
              </a:highlight>
            </a:endParaRPr>
          </a:p>
          <a:p>
            <a:r>
              <a:rPr lang="en-US" altLang="ko-KR" sz="2000" dirty="0" err="1"/>
              <a:t>ndf</a:t>
            </a:r>
            <a:r>
              <a:rPr lang="en-US" altLang="ko-KR" sz="2000" dirty="0"/>
              <a:t>=32 </a:t>
            </a:r>
            <a:r>
              <a:rPr lang="en-US" altLang="ko-KR" sz="2000" dirty="0">
                <a:sym typeface="Wingdings" panose="05000000000000000000" pitchFamily="2" charset="2"/>
              </a:rPr>
              <a:t> number of filters in the discriminator</a:t>
            </a:r>
            <a:endParaRPr lang="en-US" altLang="ko-KR" sz="2000" dirty="0"/>
          </a:p>
          <a:p>
            <a:r>
              <a:rPr lang="en-US" altLang="ko-KR" sz="2000" dirty="0" err="1"/>
              <a:t>ngf</a:t>
            </a:r>
            <a:r>
              <a:rPr lang="en-US" altLang="ko-KR" sz="2000" dirty="0"/>
              <a:t>=32 </a:t>
            </a:r>
            <a:r>
              <a:rPr lang="en-US" altLang="ko-KR" sz="2000" dirty="0">
                <a:sym typeface="Wingdings" panose="05000000000000000000" pitchFamily="2" charset="2"/>
              </a:rPr>
              <a:t> number of filters in the generator</a:t>
            </a:r>
            <a:endParaRPr lang="en-US" altLang="ko-KR" sz="2000" dirty="0"/>
          </a:p>
          <a:p>
            <a:r>
              <a:rPr lang="en-US" altLang="ko-KR" sz="2000" dirty="0" err="1"/>
              <a:t>ngpu</a:t>
            </a:r>
            <a:r>
              <a:rPr lang="en-US" altLang="ko-KR" sz="2000" dirty="0"/>
              <a:t>=1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en-US" altLang="ko-KR" sz="2000" dirty="0">
                <a:highlight>
                  <a:srgbClr val="E6E6E6"/>
                </a:highlight>
                <a:sym typeface="Wingdings" panose="05000000000000000000" pitchFamily="2" charset="2"/>
              </a:rPr>
              <a:t>number of GPUs to use</a:t>
            </a:r>
            <a:endParaRPr lang="en-US" altLang="ko-KR" sz="2000" dirty="0">
              <a:highlight>
                <a:srgbClr val="E6E6E6"/>
              </a:highlight>
            </a:endParaRPr>
          </a:p>
          <a:p>
            <a:r>
              <a:rPr lang="en-US" altLang="ko-KR" sz="2000" dirty="0" err="1"/>
              <a:t>nz</a:t>
            </a:r>
            <a:r>
              <a:rPr lang="en-US" altLang="ko-KR" sz="2000" dirty="0"/>
              <a:t>=50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en-US" altLang="ko-KR" sz="2000" dirty="0">
                <a:highlight>
                  <a:srgbClr val="E6E6E6"/>
                </a:highlight>
                <a:sym typeface="Wingdings" panose="05000000000000000000" pitchFamily="2" charset="2"/>
              </a:rPr>
              <a:t>size of the latent z vector</a:t>
            </a:r>
            <a:endParaRPr lang="en-US" altLang="ko-KR" sz="2000" dirty="0">
              <a:highlight>
                <a:srgbClr val="E6E6E6"/>
              </a:highlight>
            </a:endParaRPr>
          </a:p>
          <a:p>
            <a:r>
              <a:rPr lang="en-US" altLang="ko-KR" sz="2000" dirty="0" err="1"/>
              <a:t>outf</a:t>
            </a:r>
            <a:r>
              <a:rPr lang="en-US" altLang="ko-KR" sz="2000" dirty="0"/>
              <a:t>='./output’</a:t>
            </a:r>
          </a:p>
          <a:p>
            <a:r>
              <a:rPr lang="en-US" altLang="ko-KR" sz="2000" dirty="0">
                <a:solidFill>
                  <a:srgbClr val="00B0F0"/>
                </a:solidFill>
              </a:rPr>
              <a:t>threshold=0.02 </a:t>
            </a:r>
            <a:r>
              <a:rPr lang="en-US" altLang="ko-KR" sz="2000" dirty="0">
                <a:solidFill>
                  <a:srgbClr val="00B0F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2000" dirty="0">
                <a:solidFill>
                  <a:srgbClr val="00B0F0"/>
                </a:solidFill>
                <a:highlight>
                  <a:srgbClr val="E6E6E6"/>
                </a:highlight>
                <a:sym typeface="Wingdings" panose="05000000000000000000" pitchFamily="2" charset="2"/>
              </a:rPr>
              <a:t>threshold score for anomaly</a:t>
            </a:r>
            <a:endParaRPr lang="en-US" altLang="ko-KR" sz="2000" dirty="0">
              <a:solidFill>
                <a:srgbClr val="00B0F0"/>
              </a:solidFill>
              <a:highlight>
                <a:srgbClr val="E6E6E6"/>
              </a:highlight>
            </a:endParaRPr>
          </a:p>
          <a:p>
            <a:r>
              <a:rPr lang="en-US" altLang="ko-KR" sz="2000" dirty="0"/>
              <a:t>workers=1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en-US" altLang="ko-KR" sz="2000" dirty="0">
                <a:highlight>
                  <a:srgbClr val="E6E6E6"/>
                </a:highlight>
                <a:sym typeface="Wingdings" panose="05000000000000000000" pitchFamily="2" charset="2"/>
              </a:rPr>
              <a:t>number of data loading workers (</a:t>
            </a:r>
            <a:r>
              <a:rPr lang="ko-KR" altLang="en-US" sz="2000" dirty="0">
                <a:highlight>
                  <a:srgbClr val="E6E6E6"/>
                </a:highlight>
                <a:sym typeface="Wingdings" panose="05000000000000000000" pitchFamily="2" charset="2"/>
              </a:rPr>
              <a:t>에러해결을 위해 다른 파일에서 </a:t>
            </a:r>
            <a:r>
              <a:rPr lang="en-US" altLang="ko-KR" sz="2000" dirty="0">
                <a:highlight>
                  <a:srgbClr val="E6E6E6"/>
                </a:highlight>
                <a:sym typeface="Wingdings" panose="05000000000000000000" pitchFamily="2" charset="2"/>
              </a:rPr>
              <a:t>0</a:t>
            </a:r>
            <a:r>
              <a:rPr lang="ko-KR" altLang="en-US" sz="2000" dirty="0">
                <a:highlight>
                  <a:srgbClr val="E6E6E6"/>
                </a:highlight>
                <a:sym typeface="Wingdings" panose="05000000000000000000" pitchFamily="2" charset="2"/>
              </a:rPr>
              <a:t>으로 수정함</a:t>
            </a:r>
            <a:r>
              <a:rPr lang="en-US" altLang="ko-KR" sz="2000" dirty="0">
                <a:highlight>
                  <a:srgbClr val="E6E6E6"/>
                </a:highlight>
                <a:sym typeface="Wingdings" panose="05000000000000000000" pitchFamily="2" charset="2"/>
              </a:rPr>
              <a:t>)</a:t>
            </a:r>
            <a:endParaRPr lang="ko-KR" altLang="en-US" sz="2000" dirty="0">
              <a:highlight>
                <a:srgbClr val="E6E6E6"/>
              </a:highlight>
            </a:endParaRP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903165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20B47CB-FF26-47F8-92A9-740304E522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65636"/>
            <a:ext cx="1120877" cy="62923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0" y="44774"/>
            <a:ext cx="2250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data.py </a:t>
            </a:r>
            <a:r>
              <a:rPr lang="ko-KR" altLang="en-US" sz="2800" dirty="0">
                <a:latin typeface="+mj-ea"/>
                <a:ea typeface="+mj-ea"/>
              </a:rPr>
              <a:t>구성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0FF4F56-6428-4C71-943D-CA55AFA7C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284" y="1361966"/>
            <a:ext cx="5183611" cy="497670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27F644-819E-440F-A19E-E46D5B895D70}"/>
              </a:ext>
            </a:extLst>
          </p:cNvPr>
          <p:cNvSpPr/>
          <p:nvPr/>
        </p:nvSpPr>
        <p:spPr>
          <a:xfrm>
            <a:off x="1916284" y="2821859"/>
            <a:ext cx="2862193" cy="226142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53E777-5E6C-4285-A4A4-8317E52088B5}"/>
              </a:ext>
            </a:extLst>
          </p:cNvPr>
          <p:cNvSpPr txBox="1"/>
          <p:nvPr/>
        </p:nvSpPr>
        <p:spPr>
          <a:xfrm>
            <a:off x="7295535" y="2696155"/>
            <a:ext cx="44246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en-US" altLang="ko-KR" dirty="0" err="1"/>
              <a:t>np.random.seed</a:t>
            </a:r>
            <a:r>
              <a:rPr lang="en-US" altLang="ko-KR" dirty="0"/>
              <a:t>(42)</a:t>
            </a:r>
          </a:p>
          <a:p>
            <a:endParaRPr lang="en-US" altLang="ko-KR" dirty="0"/>
          </a:p>
          <a:p>
            <a:r>
              <a:rPr lang="ko-KR" altLang="en-US" dirty="0"/>
              <a:t>난수를 생성할 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일종의 기준인 </a:t>
            </a:r>
            <a:r>
              <a:rPr lang="en-US" altLang="ko-KR" dirty="0"/>
              <a:t>seed</a:t>
            </a:r>
            <a:r>
              <a:rPr lang="ko-KR" altLang="en-US" dirty="0"/>
              <a:t>가 존재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seed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현재 날짜나 시간 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seed</a:t>
            </a:r>
            <a:r>
              <a:rPr lang="ko-KR" altLang="en-US" dirty="0"/>
              <a:t>가 같을 경우 다음 생성될 난수가 예측됨</a:t>
            </a:r>
            <a:endParaRPr lang="en-US" altLang="ko-KR" dirty="0"/>
          </a:p>
          <a:p>
            <a:r>
              <a:rPr lang="ko-KR" altLang="en-US" dirty="0"/>
              <a:t>따라서 임의로 설정하면 난수 생성에 편리</a:t>
            </a:r>
          </a:p>
        </p:txBody>
      </p:sp>
    </p:spTree>
    <p:extLst>
      <p:ext uri="{BB962C8B-B14F-4D97-AF65-F5344CB8AC3E}">
        <p14:creationId xmlns:p14="http://schemas.microsoft.com/office/powerpoint/2010/main" val="1638732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순서도: 수동 연산 16">
            <a:extLst>
              <a:ext uri="{FF2B5EF4-FFF2-40B4-BE49-F238E27FC236}">
                <a16:creationId xmlns:a16="http://schemas.microsoft.com/office/drawing/2014/main" id="{5689E721-87AF-4294-96EF-10FB2B3908AE}"/>
              </a:ext>
            </a:extLst>
          </p:cNvPr>
          <p:cNvSpPr/>
          <p:nvPr/>
        </p:nvSpPr>
        <p:spPr>
          <a:xfrm rot="8892753">
            <a:off x="1164345" y="1325336"/>
            <a:ext cx="760212" cy="2385570"/>
          </a:xfrm>
          <a:prstGeom prst="flowChartManualOperation">
            <a:avLst/>
          </a:prstGeom>
          <a:gradFill>
            <a:gsLst>
              <a:gs pos="100000">
                <a:schemeClr val="bg1"/>
              </a:gs>
              <a:gs pos="0">
                <a:schemeClr val="tx1">
                  <a:alpha val="30000"/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20B47CB-FF26-47F8-92A9-740304E522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65636"/>
            <a:ext cx="1120877" cy="62923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0" y="44774"/>
            <a:ext cx="150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data.py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A36846-1985-43BD-AF15-DA45281A1F7E}"/>
              </a:ext>
            </a:extLst>
          </p:cNvPr>
          <p:cNvSpPr/>
          <p:nvPr/>
        </p:nvSpPr>
        <p:spPr>
          <a:xfrm>
            <a:off x="0" y="736275"/>
            <a:ext cx="1120877" cy="197176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수동 연산 13">
            <a:extLst>
              <a:ext uri="{FF2B5EF4-FFF2-40B4-BE49-F238E27FC236}">
                <a16:creationId xmlns:a16="http://schemas.microsoft.com/office/drawing/2014/main" id="{F17D6E51-9125-4653-9B11-1AC041DED552}"/>
              </a:ext>
            </a:extLst>
          </p:cNvPr>
          <p:cNvSpPr/>
          <p:nvPr/>
        </p:nvSpPr>
        <p:spPr>
          <a:xfrm rot="5400000">
            <a:off x="1238806" y="484964"/>
            <a:ext cx="523220" cy="699797"/>
          </a:xfrm>
          <a:prstGeom prst="flowChartManualOperation">
            <a:avLst/>
          </a:prstGeom>
          <a:gradFill>
            <a:gsLst>
              <a:gs pos="100000">
                <a:schemeClr val="bg1"/>
              </a:gs>
              <a:gs pos="0">
                <a:schemeClr val="tx1">
                  <a:alpha val="30000"/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C3F39F-FFB1-471C-AB55-5491C2258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391" y="565402"/>
            <a:ext cx="4219575" cy="1284219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5A5AD47-B9F4-4A36-BF16-20296D3F4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93" y="499152"/>
            <a:ext cx="5019675" cy="1609725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A7006F26-A403-4DB2-830C-804ACDBE5D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911" y="2225336"/>
            <a:ext cx="5219700" cy="448582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2BAE59-D235-436B-8F59-6152E6E32A46}"/>
              </a:ext>
            </a:extLst>
          </p:cNvPr>
          <p:cNvSpPr/>
          <p:nvPr/>
        </p:nvSpPr>
        <p:spPr>
          <a:xfrm>
            <a:off x="0" y="1391304"/>
            <a:ext cx="1120877" cy="735946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4E8AE9-7812-4A76-80B1-AAA0FE40DB89}"/>
              </a:ext>
            </a:extLst>
          </p:cNvPr>
          <p:cNvSpPr txBox="1"/>
          <p:nvPr/>
        </p:nvSpPr>
        <p:spPr>
          <a:xfrm>
            <a:off x="7379391" y="2225336"/>
            <a:ext cx="4474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데이터에 대해 </a:t>
            </a:r>
            <a:r>
              <a:rPr lang="ko-KR" altLang="en-US" dirty="0">
                <a:solidFill>
                  <a:srgbClr val="FF0000"/>
                </a:solidFill>
              </a:rPr>
              <a:t>정규화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모든 데이터 포인트가 동일한 정도의 스케일로 반영되도록 해주는 게 목표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normalize</a:t>
            </a:r>
            <a:r>
              <a:rPr lang="ko-KR" altLang="en-US" dirty="0"/>
              <a:t>가 </a:t>
            </a:r>
            <a:r>
              <a:rPr lang="en-US" altLang="ko-KR" dirty="0"/>
              <a:t>unnormalized</a:t>
            </a:r>
            <a:r>
              <a:rPr lang="ko-KR" altLang="en-US" dirty="0"/>
              <a:t>보다</a:t>
            </a:r>
            <a:endParaRPr lang="en-US" altLang="ko-KR" dirty="0"/>
          </a:p>
          <a:p>
            <a:r>
              <a:rPr lang="ko-KR" altLang="en-US" dirty="0" err="1"/>
              <a:t>경사하강법에서</a:t>
            </a:r>
            <a:r>
              <a:rPr lang="ko-KR" altLang="en-US" dirty="0"/>
              <a:t> 수렴속도가 더 빠르다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B4CFF4-8799-4510-BFC7-9E4200931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391" y="4238819"/>
            <a:ext cx="460057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817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순서도: 수동 연산 10">
            <a:extLst>
              <a:ext uri="{FF2B5EF4-FFF2-40B4-BE49-F238E27FC236}">
                <a16:creationId xmlns:a16="http://schemas.microsoft.com/office/drawing/2014/main" id="{86986730-CE76-4BAC-8875-354BB85E937E}"/>
              </a:ext>
            </a:extLst>
          </p:cNvPr>
          <p:cNvSpPr/>
          <p:nvPr/>
        </p:nvSpPr>
        <p:spPr>
          <a:xfrm rot="13075817">
            <a:off x="772768" y="117190"/>
            <a:ext cx="495784" cy="2489445"/>
          </a:xfrm>
          <a:prstGeom prst="flowChartManualOperation">
            <a:avLst/>
          </a:prstGeom>
          <a:gradFill>
            <a:gsLst>
              <a:gs pos="100000">
                <a:schemeClr val="bg1"/>
              </a:gs>
              <a:gs pos="0">
                <a:schemeClr val="tx1">
                  <a:alpha val="30000"/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0" y="44774"/>
            <a:ext cx="150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j-ea"/>
                <a:ea typeface="+mj-ea"/>
              </a:rPr>
              <a:t>data.py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0FF4F56-6428-4C71-943D-CA55AFA7C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85"/>
          <a:stretch/>
        </p:blipFill>
        <p:spPr>
          <a:xfrm>
            <a:off x="1632155" y="162650"/>
            <a:ext cx="2930013" cy="17923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B3B9A5-C868-4728-9E81-0C07E6EA0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6027"/>
            <a:ext cx="5491413" cy="47971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3AAE5A9-65ED-485C-B879-49C8FB4460E1}"/>
              </a:ext>
            </a:extLst>
          </p:cNvPr>
          <p:cNvSpPr/>
          <p:nvPr/>
        </p:nvSpPr>
        <p:spPr>
          <a:xfrm>
            <a:off x="1632155" y="344131"/>
            <a:ext cx="2027057" cy="29705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63E1F3-3D88-4A0F-98EB-D2334FF7F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093" y="2622226"/>
            <a:ext cx="5753100" cy="41910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E88ABD3-44EB-4DF6-83A0-BC911F477B4A}"/>
              </a:ext>
            </a:extLst>
          </p:cNvPr>
          <p:cNvCxnSpPr>
            <a:cxnSpLocks/>
          </p:cNvCxnSpPr>
          <p:nvPr/>
        </p:nvCxnSpPr>
        <p:spPr>
          <a:xfrm>
            <a:off x="59999" y="567994"/>
            <a:ext cx="144714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9AD51E-4B8C-4B02-94E4-A3579A4DF9A2}"/>
              </a:ext>
            </a:extLst>
          </p:cNvPr>
          <p:cNvSpPr txBox="1"/>
          <p:nvPr/>
        </p:nvSpPr>
        <p:spPr>
          <a:xfrm>
            <a:off x="4760604" y="200648"/>
            <a:ext cx="70663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Dataloader</a:t>
            </a:r>
            <a:r>
              <a:rPr lang="ko-KR" altLang="en-US" dirty="0"/>
              <a:t>은 </a:t>
            </a:r>
            <a:r>
              <a:rPr lang="en-US" altLang="ko-KR" dirty="0"/>
              <a:t>batch</a:t>
            </a:r>
            <a:r>
              <a:rPr lang="ko-KR" altLang="en-US" dirty="0"/>
              <a:t>기반의 </a:t>
            </a:r>
            <a:r>
              <a:rPr lang="ko-KR" altLang="en-US" dirty="0" err="1"/>
              <a:t>딥러닝모델</a:t>
            </a:r>
            <a:r>
              <a:rPr lang="ko-KR" altLang="en-US" dirty="0"/>
              <a:t> 학습을 위해</a:t>
            </a:r>
            <a:endParaRPr lang="en-US" altLang="ko-KR" dirty="0"/>
          </a:p>
          <a:p>
            <a:r>
              <a:rPr lang="en-US" altLang="ko-KR" dirty="0"/>
              <a:t>mini batch</a:t>
            </a:r>
            <a:r>
              <a:rPr lang="ko-KR" altLang="en-US" dirty="0"/>
              <a:t>를 만들어주는 역할을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서버에서 돌릴 때는 </a:t>
            </a:r>
            <a:r>
              <a:rPr lang="en-US" altLang="ko-KR" dirty="0" err="1"/>
              <a:t>num_worker</a:t>
            </a:r>
            <a:r>
              <a:rPr lang="ko-KR" altLang="en-US" dirty="0"/>
              <a:t>를 조절해서 </a:t>
            </a:r>
            <a:r>
              <a:rPr lang="en-US" altLang="ko-KR" dirty="0"/>
              <a:t>load</a:t>
            </a:r>
            <a:r>
              <a:rPr lang="ko-KR" altLang="en-US" dirty="0"/>
              <a:t>속도를 올릴 수 있지만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PC</a:t>
            </a:r>
            <a:r>
              <a:rPr lang="ko-KR" altLang="en-US" dirty="0"/>
              <a:t>에서는 </a:t>
            </a:r>
            <a:r>
              <a:rPr lang="en-US" altLang="ko-KR" dirty="0"/>
              <a:t>default</a:t>
            </a:r>
            <a:r>
              <a:rPr lang="ko-KR" altLang="en-US" dirty="0"/>
              <a:t>로 설정해야 오류가 나지 않는다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**</a:t>
            </a:r>
            <a:r>
              <a:rPr lang="en-US" altLang="ko-KR" dirty="0" err="1">
                <a:solidFill>
                  <a:srgbClr val="0070C0"/>
                </a:solidFill>
              </a:rPr>
              <a:t>num_worker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:</a:t>
            </a:r>
          </a:p>
          <a:p>
            <a:r>
              <a:rPr lang="ko-KR" altLang="en-US" dirty="0">
                <a:solidFill>
                  <a:srgbClr val="0070C0"/>
                </a:solidFill>
              </a:rPr>
              <a:t>학습 도중 </a:t>
            </a:r>
            <a:r>
              <a:rPr lang="en-US" altLang="ko-KR" dirty="0">
                <a:solidFill>
                  <a:srgbClr val="0070C0"/>
                </a:solidFill>
              </a:rPr>
              <a:t>CPU</a:t>
            </a:r>
            <a:r>
              <a:rPr lang="ko-KR" altLang="en-US" dirty="0">
                <a:solidFill>
                  <a:srgbClr val="0070C0"/>
                </a:solidFill>
              </a:rPr>
              <a:t>의 작업을 몇 개의 코어로 사용해서 진행할지 설정</a:t>
            </a:r>
          </a:p>
        </p:txBody>
      </p:sp>
    </p:spTree>
    <p:extLst>
      <p:ext uri="{BB962C8B-B14F-4D97-AF65-F5344CB8AC3E}">
        <p14:creationId xmlns:p14="http://schemas.microsoft.com/office/powerpoint/2010/main" val="1388356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09903" y="811609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343863" y="226834"/>
            <a:ext cx="204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model.py</a:t>
            </a:r>
            <a:endParaRPr lang="ko-KR" altLang="en-US" sz="32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2DA6F7-0E3A-4D2D-8510-1C945186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1" y="1151069"/>
            <a:ext cx="7360322" cy="557783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5C31C6-F7B5-4145-ABA0-0A9F491B944E}"/>
              </a:ext>
            </a:extLst>
          </p:cNvPr>
          <p:cNvSpPr/>
          <p:nvPr/>
        </p:nvSpPr>
        <p:spPr>
          <a:xfrm>
            <a:off x="4141694" y="4163209"/>
            <a:ext cx="3390369" cy="256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347B8-4A29-4792-9C8B-1E1692AB6028}"/>
              </a:ext>
            </a:extLst>
          </p:cNvPr>
          <p:cNvSpPr txBox="1"/>
          <p:nvPr/>
        </p:nvSpPr>
        <p:spPr>
          <a:xfrm>
            <a:off x="4330807" y="4291896"/>
            <a:ext cx="70413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torch.nn.module</a:t>
            </a:r>
            <a:r>
              <a:rPr lang="ko-KR" altLang="en-US" dirty="0"/>
              <a:t>은</a:t>
            </a:r>
            <a:endParaRPr lang="en-US" altLang="ko-KR" dirty="0"/>
          </a:p>
          <a:p>
            <a:r>
              <a:rPr lang="ko-KR" altLang="en-US" dirty="0"/>
              <a:t>모든 </a:t>
            </a:r>
            <a:r>
              <a:rPr lang="ko-KR" altLang="en-US" dirty="0" err="1"/>
              <a:t>뉴럴</a:t>
            </a:r>
            <a:r>
              <a:rPr lang="ko-KR" altLang="en-US" dirty="0"/>
              <a:t> 네트워크 모듈의 기본 클래스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일반적인 모델들은</a:t>
            </a:r>
            <a:endParaRPr lang="en-US" altLang="ko-KR" dirty="0"/>
          </a:p>
          <a:p>
            <a:r>
              <a:rPr lang="ko-KR" altLang="en-US" dirty="0"/>
              <a:t>이 클래스를 상속받아야</a:t>
            </a:r>
            <a:r>
              <a:rPr lang="en-US" altLang="ko-KR" dirty="0"/>
              <a:t> </a:t>
            </a:r>
            <a:r>
              <a:rPr lang="ko-KR" altLang="en-US" dirty="0"/>
              <a:t>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일반적으로 두가지 메소드는 반드시 </a:t>
            </a:r>
            <a:r>
              <a:rPr lang="en-US" altLang="ko-KR" dirty="0"/>
              <a:t>override(</a:t>
            </a:r>
            <a:r>
              <a:rPr lang="ko-KR" altLang="en-US" dirty="0"/>
              <a:t>재정의</a:t>
            </a:r>
            <a:r>
              <a:rPr lang="en-US" altLang="ko-KR" dirty="0"/>
              <a:t>)</a:t>
            </a:r>
            <a:r>
              <a:rPr lang="ko-KR" altLang="en-US" dirty="0" err="1"/>
              <a:t>해야한다</a:t>
            </a:r>
            <a:r>
              <a:rPr lang="en-US" altLang="ko-KR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__(self) : </a:t>
            </a:r>
            <a:r>
              <a:rPr lang="ko-KR" altLang="en-US" dirty="0"/>
              <a:t>모델에서 사용될 </a:t>
            </a:r>
            <a:r>
              <a:rPr lang="en-US" altLang="ko-KR" dirty="0"/>
              <a:t>module, activation function </a:t>
            </a:r>
            <a:r>
              <a:rPr lang="ko-KR" altLang="en-US" dirty="0"/>
              <a:t>등 정의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forward(</a:t>
            </a:r>
            <a:r>
              <a:rPr lang="en-US" altLang="ko-KR" dirty="0" err="1"/>
              <a:t>self,x</a:t>
            </a:r>
            <a:r>
              <a:rPr lang="en-US" altLang="ko-KR" dirty="0"/>
              <a:t>) : </a:t>
            </a:r>
            <a:r>
              <a:rPr lang="ko-KR" altLang="en-US" dirty="0"/>
              <a:t>모델에서 실행되어야 하는 계산 정의</a:t>
            </a:r>
            <a:r>
              <a:rPr lang="en-US" altLang="ko-KR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36AF77-7489-4B8C-B898-B330A879EDC4}"/>
              </a:ext>
            </a:extLst>
          </p:cNvPr>
          <p:cNvSpPr/>
          <p:nvPr/>
        </p:nvSpPr>
        <p:spPr>
          <a:xfrm>
            <a:off x="559398" y="4812236"/>
            <a:ext cx="3485477" cy="181893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376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FBBB29E-464C-4943-A7AB-41F9E7E086D7}"/>
              </a:ext>
            </a:extLst>
          </p:cNvPr>
          <p:cNvSpPr/>
          <p:nvPr/>
        </p:nvSpPr>
        <p:spPr>
          <a:xfrm>
            <a:off x="7905671" y="1513004"/>
            <a:ext cx="3778336" cy="24269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343863" y="851594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343863" y="226834"/>
            <a:ext cx="204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model.py</a:t>
            </a:r>
            <a:endParaRPr lang="ko-KR" altLang="en-US" sz="32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2DA6F7-0E3A-4D2D-8510-1C945186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1" y="1151069"/>
            <a:ext cx="7360322" cy="557783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5C31C6-F7B5-4145-ABA0-0A9F491B944E}"/>
              </a:ext>
            </a:extLst>
          </p:cNvPr>
          <p:cNvSpPr/>
          <p:nvPr/>
        </p:nvSpPr>
        <p:spPr>
          <a:xfrm>
            <a:off x="4141694" y="4163209"/>
            <a:ext cx="3390369" cy="256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347B8-4A29-4792-9C8B-1E1692AB6028}"/>
              </a:ext>
            </a:extLst>
          </p:cNvPr>
          <p:cNvSpPr txBox="1"/>
          <p:nvPr/>
        </p:nvSpPr>
        <p:spPr>
          <a:xfrm>
            <a:off x="4330807" y="4291896"/>
            <a:ext cx="70413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torch.nn.module</a:t>
            </a:r>
            <a:r>
              <a:rPr lang="ko-KR" altLang="en-US" dirty="0"/>
              <a:t>은</a:t>
            </a:r>
            <a:endParaRPr lang="en-US" altLang="ko-KR" dirty="0"/>
          </a:p>
          <a:p>
            <a:r>
              <a:rPr lang="ko-KR" altLang="en-US" dirty="0"/>
              <a:t>모든 </a:t>
            </a:r>
            <a:r>
              <a:rPr lang="ko-KR" altLang="en-US" dirty="0" err="1"/>
              <a:t>뉴럴</a:t>
            </a:r>
            <a:r>
              <a:rPr lang="ko-KR" altLang="en-US" dirty="0"/>
              <a:t> 네트워크 모듈의 기본 클래스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일반적인 모델들은</a:t>
            </a:r>
            <a:endParaRPr lang="en-US" altLang="ko-KR" dirty="0"/>
          </a:p>
          <a:p>
            <a:r>
              <a:rPr lang="ko-KR" altLang="en-US" dirty="0"/>
              <a:t>이 클래스를 상속받아야</a:t>
            </a:r>
            <a:r>
              <a:rPr lang="en-US" altLang="ko-KR" dirty="0"/>
              <a:t> </a:t>
            </a:r>
            <a:r>
              <a:rPr lang="ko-KR" altLang="en-US" dirty="0"/>
              <a:t>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일반적으로 두가지 메소드는 반드시 </a:t>
            </a:r>
            <a:r>
              <a:rPr lang="en-US" altLang="ko-KR" dirty="0"/>
              <a:t>override(</a:t>
            </a:r>
            <a:r>
              <a:rPr lang="ko-KR" altLang="en-US" dirty="0"/>
              <a:t>재정의</a:t>
            </a:r>
            <a:r>
              <a:rPr lang="en-US" altLang="ko-KR" dirty="0"/>
              <a:t>)</a:t>
            </a:r>
            <a:r>
              <a:rPr lang="ko-KR" altLang="en-US" dirty="0" err="1"/>
              <a:t>해야한다</a:t>
            </a:r>
            <a:r>
              <a:rPr lang="en-US" altLang="ko-KR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__(self) : </a:t>
            </a:r>
            <a:r>
              <a:rPr lang="ko-KR" altLang="en-US" dirty="0"/>
              <a:t>모델에서 사용될 </a:t>
            </a:r>
            <a:r>
              <a:rPr lang="en-US" altLang="ko-KR" dirty="0"/>
              <a:t>module, activation function </a:t>
            </a:r>
            <a:r>
              <a:rPr lang="ko-KR" altLang="en-US" dirty="0"/>
              <a:t>등 정의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forward(</a:t>
            </a:r>
            <a:r>
              <a:rPr lang="en-US" altLang="ko-KR" dirty="0" err="1"/>
              <a:t>self,x</a:t>
            </a:r>
            <a:r>
              <a:rPr lang="en-US" altLang="ko-KR" dirty="0"/>
              <a:t>) : </a:t>
            </a:r>
            <a:r>
              <a:rPr lang="ko-KR" altLang="en-US" dirty="0"/>
              <a:t>모델에서 실행되어야 하는 계산 정의</a:t>
            </a:r>
            <a:r>
              <a:rPr lang="en-US" altLang="ko-KR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36AF77-7489-4B8C-B898-B330A879EDC4}"/>
              </a:ext>
            </a:extLst>
          </p:cNvPr>
          <p:cNvSpPr/>
          <p:nvPr/>
        </p:nvSpPr>
        <p:spPr>
          <a:xfrm>
            <a:off x="559398" y="4812236"/>
            <a:ext cx="3485477" cy="181893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9250022-1253-406E-95F4-151A4D6003C1}"/>
              </a:ext>
            </a:extLst>
          </p:cNvPr>
          <p:cNvSpPr/>
          <p:nvPr/>
        </p:nvSpPr>
        <p:spPr>
          <a:xfrm rot="2161364">
            <a:off x="7579618" y="3954829"/>
            <a:ext cx="258184" cy="515960"/>
          </a:xfrm>
          <a:prstGeom prst="down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76EC6E-66F7-48A8-80D6-209E95302B28}"/>
              </a:ext>
            </a:extLst>
          </p:cNvPr>
          <p:cNvSpPr txBox="1"/>
          <p:nvPr/>
        </p:nvSpPr>
        <p:spPr>
          <a:xfrm>
            <a:off x="8024004" y="1710744"/>
            <a:ext cx="37783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PyTorch</a:t>
            </a:r>
            <a:r>
              <a:rPr lang="ko-KR" altLang="en-US" dirty="0"/>
              <a:t>로 신경망 설계할 때</a:t>
            </a:r>
            <a:endParaRPr lang="en-US" altLang="ko-KR" dirty="0"/>
          </a:p>
          <a:p>
            <a:r>
              <a:rPr lang="ko-KR" altLang="en-US" dirty="0"/>
              <a:t>두가지 방법이 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Both"/>
            </a:pPr>
            <a:r>
              <a:rPr lang="ko-KR" altLang="en-US" dirty="0"/>
              <a:t>사용자 정의 </a:t>
            </a:r>
            <a:r>
              <a:rPr lang="en-US" altLang="ko-KR" dirty="0" err="1"/>
              <a:t>nn</a:t>
            </a:r>
            <a:r>
              <a:rPr lang="ko-KR" altLang="en-US" dirty="0"/>
              <a:t>모듈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err="1"/>
              <a:t>nn.Module</a:t>
            </a:r>
            <a:r>
              <a:rPr lang="ko-KR" altLang="en-US" dirty="0"/>
              <a:t>을 상속한 클래스 이용</a:t>
            </a:r>
            <a:endParaRPr lang="en-US" altLang="ko-KR" dirty="0"/>
          </a:p>
          <a:p>
            <a:pPr marL="342900" indent="-342900">
              <a:buAutoNum type="arabicParenBoth"/>
            </a:pPr>
            <a:endParaRPr lang="en-US" altLang="ko-KR" dirty="0"/>
          </a:p>
          <a:p>
            <a:r>
              <a:rPr lang="en-US" altLang="ko-KR" dirty="0" err="1"/>
              <a:t>nn.Module</a:t>
            </a:r>
            <a:r>
              <a:rPr lang="ko-KR" altLang="en-US" dirty="0"/>
              <a:t>은 신경망을 만드는 데</a:t>
            </a:r>
            <a:endParaRPr lang="en-US" altLang="ko-KR" dirty="0"/>
          </a:p>
          <a:p>
            <a:r>
              <a:rPr lang="ko-KR" altLang="en-US" dirty="0"/>
              <a:t>필요한 많은 일을 대신 해준다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4577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순서도: 수동 연산 11">
            <a:extLst>
              <a:ext uri="{FF2B5EF4-FFF2-40B4-BE49-F238E27FC236}">
                <a16:creationId xmlns:a16="http://schemas.microsoft.com/office/drawing/2014/main" id="{F6C71C5E-94C4-47BB-B6F6-82BDFEE2B63B}"/>
              </a:ext>
            </a:extLst>
          </p:cNvPr>
          <p:cNvSpPr/>
          <p:nvPr/>
        </p:nvSpPr>
        <p:spPr>
          <a:xfrm rot="8346355">
            <a:off x="3479213" y="715371"/>
            <a:ext cx="780035" cy="2374050"/>
          </a:xfrm>
          <a:prstGeom prst="flowChartManualOperation">
            <a:avLst/>
          </a:prstGeom>
          <a:gradFill>
            <a:gsLst>
              <a:gs pos="100000">
                <a:schemeClr val="bg1"/>
              </a:gs>
              <a:gs pos="0">
                <a:schemeClr val="tx1">
                  <a:alpha val="30000"/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192013" y="760946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100134" y="176171"/>
            <a:ext cx="6239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model.py (class Discriminator)</a:t>
            </a:r>
            <a:endParaRPr lang="ko-KR" altLang="en-US" sz="3200" dirty="0">
              <a:latin typeface="+mj-ea"/>
              <a:ea typeface="+mj-ea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41817A2-6DF1-48AC-867C-F3A4DF2F1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438" y="2057066"/>
            <a:ext cx="6348432" cy="43112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F8D067-8C5D-47D3-A6D1-BD6B0A820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34" y="958633"/>
            <a:ext cx="2990850" cy="14478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9C3204-45F5-4208-8B33-288AB532B96C}"/>
              </a:ext>
            </a:extLst>
          </p:cNvPr>
          <p:cNvSpPr/>
          <p:nvPr/>
        </p:nvSpPr>
        <p:spPr>
          <a:xfrm>
            <a:off x="100135" y="958632"/>
            <a:ext cx="2990850" cy="37531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96FCC1F-8E09-C540-BFB2-9CC774C7C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13" y="3628621"/>
            <a:ext cx="2918359" cy="22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65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순서도: 수동 연산 10">
            <a:extLst>
              <a:ext uri="{FF2B5EF4-FFF2-40B4-BE49-F238E27FC236}">
                <a16:creationId xmlns:a16="http://schemas.microsoft.com/office/drawing/2014/main" id="{B70DB819-F3CA-4DCE-979E-A52F1BD8BF36}"/>
              </a:ext>
            </a:extLst>
          </p:cNvPr>
          <p:cNvSpPr/>
          <p:nvPr/>
        </p:nvSpPr>
        <p:spPr>
          <a:xfrm rot="8346355">
            <a:off x="3336825" y="1502254"/>
            <a:ext cx="652149" cy="1688725"/>
          </a:xfrm>
          <a:prstGeom prst="flowChartManualOperation">
            <a:avLst/>
          </a:prstGeom>
          <a:gradFill>
            <a:gsLst>
              <a:gs pos="100000">
                <a:schemeClr val="bg1"/>
              </a:gs>
              <a:gs pos="0">
                <a:schemeClr val="tx1">
                  <a:alpha val="30000"/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100134" y="760946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2BB5669-BACC-4D8D-83A4-BC725DB1E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779" y="2406433"/>
            <a:ext cx="6401182" cy="32207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A20C01-3145-4953-A0EF-558D9F6BB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34" y="958633"/>
            <a:ext cx="2990850" cy="14478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14FC4FD-83D7-4D6D-8D28-E8FA9E0355B9}"/>
              </a:ext>
            </a:extLst>
          </p:cNvPr>
          <p:cNvSpPr/>
          <p:nvPr/>
        </p:nvSpPr>
        <p:spPr>
          <a:xfrm>
            <a:off x="100134" y="1494875"/>
            <a:ext cx="2990850" cy="37531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1AAE4-B6DF-4BD4-AF42-3BBE2BDFCABB}"/>
              </a:ext>
            </a:extLst>
          </p:cNvPr>
          <p:cNvSpPr txBox="1"/>
          <p:nvPr/>
        </p:nvSpPr>
        <p:spPr>
          <a:xfrm>
            <a:off x="100134" y="176171"/>
            <a:ext cx="5557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model.py (class Generator)</a:t>
            </a:r>
            <a:endParaRPr lang="ko-KR" altLang="en-US" sz="3200" dirty="0"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41C3710-AEB3-4A43-95DC-D5963E63C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13" y="3628621"/>
            <a:ext cx="2918359" cy="22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84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100134" y="760946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591AAE4-B6DF-4BD4-AF42-3BBE2BDFCABB}"/>
              </a:ext>
            </a:extLst>
          </p:cNvPr>
          <p:cNvSpPr txBox="1"/>
          <p:nvPr/>
        </p:nvSpPr>
        <p:spPr>
          <a:xfrm>
            <a:off x="100134" y="176171"/>
            <a:ext cx="5579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network.py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en-US" altLang="ko-KR" sz="3200" dirty="0">
                <a:latin typeface="+mj-ea"/>
                <a:ea typeface="+mj-ea"/>
              </a:rPr>
              <a:t>–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en-US" altLang="ko-KR" sz="3200" dirty="0">
                <a:latin typeface="+mj-ea"/>
                <a:ea typeface="+mj-ea"/>
              </a:rPr>
              <a:t>class Encoder</a:t>
            </a:r>
            <a:endParaRPr lang="ko-KR" altLang="en-US" sz="32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D7139A-BE29-405A-9519-BFD7A0D5B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75" y="0"/>
            <a:ext cx="6562725" cy="6753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156BE3-2D04-4C2B-9D14-D6F98BB23E0A}"/>
              </a:ext>
            </a:extLst>
          </p:cNvPr>
          <p:cNvSpPr txBox="1"/>
          <p:nvPr/>
        </p:nvSpPr>
        <p:spPr>
          <a:xfrm>
            <a:off x="100134" y="2325924"/>
            <a:ext cx="54424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BeatGAN</a:t>
            </a:r>
            <a:r>
              <a:rPr lang="en-US" altLang="ko-KR" dirty="0"/>
              <a:t> </a:t>
            </a:r>
            <a:r>
              <a:rPr lang="ko-KR" altLang="en-US" dirty="0"/>
              <a:t>논문에서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Evaluation</a:t>
            </a:r>
            <a:r>
              <a:rPr lang="ko-KR" altLang="en-US" dirty="0"/>
              <a:t> </a:t>
            </a:r>
            <a:r>
              <a:rPr lang="en-US" altLang="ko-KR" dirty="0"/>
              <a:t>on</a:t>
            </a:r>
            <a:r>
              <a:rPr lang="ko-KR" altLang="en-US" dirty="0"/>
              <a:t> </a:t>
            </a:r>
            <a:r>
              <a:rPr lang="en-US" altLang="ko-KR" dirty="0"/>
              <a:t>ECG</a:t>
            </a:r>
            <a:r>
              <a:rPr lang="ko-KR" altLang="en-US" dirty="0"/>
              <a:t> </a:t>
            </a:r>
            <a:r>
              <a:rPr lang="en-US" altLang="ko-KR" dirty="0"/>
              <a:t>Dataset</a:t>
            </a:r>
            <a:r>
              <a:rPr lang="ko-KR" altLang="en-US" dirty="0"/>
              <a:t>의 </a:t>
            </a:r>
            <a:r>
              <a:rPr lang="en-US" altLang="ko-KR" dirty="0"/>
              <a:t>Experimental setup </a:t>
            </a:r>
          </a:p>
          <a:p>
            <a:endParaRPr lang="en-US" altLang="ko-KR" dirty="0"/>
          </a:p>
          <a:p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1D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transposed convolutional layers</a:t>
            </a:r>
            <a:r>
              <a:rPr lang="en-US" altLang="ko-KR" dirty="0"/>
              <a:t> followed by </a:t>
            </a:r>
            <a:r>
              <a:rPr lang="en-US" altLang="ko-KR" dirty="0">
                <a:solidFill>
                  <a:srgbClr val="0070C0"/>
                </a:solidFill>
              </a:rPr>
              <a:t>batch-norm</a:t>
            </a:r>
            <a:r>
              <a:rPr lang="en-US" altLang="ko-KR" dirty="0"/>
              <a:t> and </a:t>
            </a:r>
            <a:r>
              <a:rPr lang="en-US" altLang="ko-KR" dirty="0">
                <a:solidFill>
                  <a:srgbClr val="0070C0"/>
                </a:solidFill>
              </a:rPr>
              <a:t>leaky </a:t>
            </a:r>
            <a:r>
              <a:rPr lang="en-US" altLang="ko-KR" dirty="0" err="1">
                <a:solidFill>
                  <a:srgbClr val="0070C0"/>
                </a:solidFill>
              </a:rPr>
              <a:t>ReLU</a:t>
            </a:r>
            <a:r>
              <a:rPr lang="en-US" altLang="ko-KR" dirty="0">
                <a:solidFill>
                  <a:srgbClr val="0070C0"/>
                </a:solidFill>
              </a:rPr>
              <a:t> activation</a:t>
            </a:r>
            <a:r>
              <a:rPr lang="en-US" altLang="ko-KR" dirty="0"/>
              <a:t>, with slope of the leak set to 0.2. The transposed convolutional kernel’s size and number of each layer are 512(10/1)-216(4/2)-128(4/2)-64(4/2)-32(4/2): e.g. 512(10/1) means that the number of filters is 512, the size of filter is 10 and the stride is 1.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872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420063" y="340075"/>
            <a:ext cx="4006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</a:t>
            </a:r>
            <a:r>
              <a:rPr lang="ko-KR" altLang="en-US" sz="3200" dirty="0">
                <a:latin typeface="+mj-ea"/>
                <a:ea typeface="+mj-ea"/>
              </a:rPr>
              <a:t>차원 데이터의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endParaRPr lang="ko-KR" altLang="en-US" sz="3200" dirty="0">
              <a:latin typeface="+mj-ea"/>
              <a:ea typeface="+mj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5EEC811-B412-41A7-9FD8-65FBE3249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27" y="1239483"/>
            <a:ext cx="7767954" cy="293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1DDF4-237F-442E-9788-1EF6340B0D7C}"/>
              </a:ext>
            </a:extLst>
          </p:cNvPr>
          <p:cNvSpPr txBox="1"/>
          <p:nvPr/>
        </p:nvSpPr>
        <p:spPr>
          <a:xfrm>
            <a:off x="1917290" y="4807975"/>
            <a:ext cx="79805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차원의 </a:t>
            </a:r>
            <a:r>
              <a:rPr lang="ko-KR" altLang="en-US" dirty="0" err="1"/>
              <a:t>합성곱</a:t>
            </a:r>
            <a:r>
              <a:rPr lang="ko-KR" altLang="en-US" dirty="0"/>
              <a:t> 연산을 볼록으로 생각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차원 데이터의 모양은 </a:t>
            </a:r>
            <a:r>
              <a:rPr lang="en-US" altLang="ko-KR" dirty="0"/>
              <a:t>(</a:t>
            </a:r>
            <a:r>
              <a:rPr lang="ko-KR" altLang="en-US" dirty="0"/>
              <a:t>높이</a:t>
            </a:r>
            <a:r>
              <a:rPr lang="en-US" altLang="ko-KR" dirty="0"/>
              <a:t>, </a:t>
            </a:r>
            <a:r>
              <a:rPr lang="ko-KR" altLang="en-US" dirty="0"/>
              <a:t>너비</a:t>
            </a:r>
            <a:r>
              <a:rPr lang="en-US" altLang="ko-KR" dirty="0"/>
              <a:t>, </a:t>
            </a:r>
            <a:r>
              <a:rPr lang="ko-KR" altLang="en-US" dirty="0"/>
              <a:t>채널</a:t>
            </a:r>
            <a:r>
              <a:rPr lang="en-US" altLang="ko-KR" dirty="0"/>
              <a:t>) = (Height, Width, Channel) </a:t>
            </a:r>
            <a:r>
              <a:rPr lang="ko-KR" altLang="en-US" dirty="0"/>
              <a:t>순으로 표현</a:t>
            </a:r>
            <a:endParaRPr lang="en-US" altLang="ko-KR" dirty="0"/>
          </a:p>
          <a:p>
            <a:r>
              <a:rPr lang="ko-KR" altLang="en-US" dirty="0"/>
              <a:t>이때 </a:t>
            </a:r>
            <a:r>
              <a:rPr lang="ko-KR" altLang="en-US" dirty="0">
                <a:solidFill>
                  <a:srgbClr val="FF0000"/>
                </a:solidFill>
              </a:rPr>
              <a:t>필터의 채널 수</a:t>
            </a:r>
            <a:r>
              <a:rPr lang="en-US" altLang="ko-KR" dirty="0"/>
              <a:t>(C)</a:t>
            </a:r>
            <a:r>
              <a:rPr lang="ko-KR" altLang="en-US" dirty="0"/>
              <a:t>은 </a:t>
            </a:r>
            <a:r>
              <a:rPr lang="ko-KR" altLang="en-US" dirty="0">
                <a:solidFill>
                  <a:srgbClr val="FF0000"/>
                </a:solidFill>
              </a:rPr>
              <a:t>입력 데이터의 채널 수</a:t>
            </a:r>
            <a:r>
              <a:rPr lang="ko-KR" altLang="en-US" dirty="0"/>
              <a:t>와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같아야 하며</a:t>
            </a:r>
            <a:endParaRPr lang="en-US" altLang="ko-KR" dirty="0"/>
          </a:p>
          <a:p>
            <a:r>
              <a:rPr lang="ko-KR" altLang="en-US" dirty="0"/>
              <a:t>그림과 같이 </a:t>
            </a:r>
            <a:r>
              <a:rPr lang="ko-KR" altLang="en-US" dirty="0">
                <a:solidFill>
                  <a:srgbClr val="0070C0"/>
                </a:solidFill>
              </a:rPr>
              <a:t>필터의 개수</a:t>
            </a:r>
            <a:r>
              <a:rPr lang="ko-KR" altLang="en-US" dirty="0"/>
              <a:t>가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1</a:t>
            </a:r>
            <a:r>
              <a:rPr lang="ko-KR" altLang="en-US" dirty="0"/>
              <a:t>개인 경우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70C0"/>
                </a:solidFill>
              </a:rPr>
              <a:t>출력 데이터의 채널 수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136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100134" y="760946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591AAE4-B6DF-4BD4-AF42-3BBE2BDFCABB}"/>
              </a:ext>
            </a:extLst>
          </p:cNvPr>
          <p:cNvSpPr txBox="1"/>
          <p:nvPr/>
        </p:nvSpPr>
        <p:spPr>
          <a:xfrm>
            <a:off x="100134" y="176171"/>
            <a:ext cx="4931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Transposed</a:t>
            </a:r>
            <a:r>
              <a:rPr lang="ko-KR" altLang="en-US" sz="3200" dirty="0">
                <a:latin typeface="+mj-ea"/>
                <a:ea typeface="+mj-ea"/>
              </a:rPr>
              <a:t> </a:t>
            </a:r>
            <a:r>
              <a:rPr lang="en-US" altLang="ko-KR" sz="3200" dirty="0">
                <a:latin typeface="+mj-ea"/>
                <a:ea typeface="+mj-ea"/>
              </a:rPr>
              <a:t>convolution</a:t>
            </a:r>
            <a:endParaRPr lang="ko-KR" altLang="en-US" sz="32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D7139A-BE29-405A-9519-BFD7A0D5B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690" y="760946"/>
            <a:ext cx="4489310" cy="4619624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D950EB69-BA72-4889-890D-50DDA5FAF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3" y="991261"/>
            <a:ext cx="680085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E76A64-F7C2-4FA3-BDB0-F1AC18327496}"/>
              </a:ext>
            </a:extLst>
          </p:cNvPr>
          <p:cNvSpPr txBox="1"/>
          <p:nvPr/>
        </p:nvSpPr>
        <p:spPr>
          <a:xfrm>
            <a:off x="40762" y="4410459"/>
            <a:ext cx="91198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파라미터의 조정으로 </a:t>
            </a:r>
            <a:r>
              <a:rPr lang="ko-KR" altLang="en-US" dirty="0">
                <a:solidFill>
                  <a:srgbClr val="FF0000"/>
                </a:solidFill>
              </a:rPr>
              <a:t>원하는 크기</a:t>
            </a:r>
            <a:r>
              <a:rPr lang="ko-KR" altLang="en-US" dirty="0"/>
              <a:t>의 이미지를 만들 수 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위의 사진은 </a:t>
            </a:r>
            <a:r>
              <a:rPr lang="en-US" altLang="ko-KR" dirty="0"/>
              <a:t>2x2 </a:t>
            </a:r>
            <a:r>
              <a:rPr lang="ko-KR" altLang="en-US" dirty="0"/>
              <a:t>이미지에 </a:t>
            </a:r>
            <a:r>
              <a:rPr lang="en-US" altLang="ko-KR" dirty="0"/>
              <a:t>Transposed Conv</a:t>
            </a:r>
            <a:r>
              <a:rPr lang="ko-KR" altLang="en-US" dirty="0"/>
              <a:t>를 적용시켜서 </a:t>
            </a:r>
            <a:r>
              <a:rPr lang="en-US" altLang="ko-KR" dirty="0"/>
              <a:t>4x4 </a:t>
            </a:r>
            <a:r>
              <a:rPr lang="ko-KR" altLang="en-US" dirty="0"/>
              <a:t>이미지를 만듦</a:t>
            </a:r>
            <a:endParaRPr lang="en-US" altLang="ko-KR" dirty="0"/>
          </a:p>
          <a:p>
            <a:r>
              <a:rPr lang="en-US" altLang="ko-KR" dirty="0"/>
              <a:t>3x3 filter, </a:t>
            </a:r>
            <a:r>
              <a:rPr lang="ko-KR" altLang="en-US" dirty="0"/>
              <a:t>그리고 </a:t>
            </a:r>
            <a:r>
              <a:rPr lang="en-US" altLang="ko-KR" dirty="0"/>
              <a:t>padding</a:t>
            </a:r>
            <a:r>
              <a:rPr lang="ko-KR" altLang="en-US" dirty="0"/>
              <a:t>을 이용해서 </a:t>
            </a:r>
            <a:r>
              <a:rPr lang="en-US" altLang="ko-KR" dirty="0" err="1"/>
              <a:t>Upsampling</a:t>
            </a:r>
            <a:r>
              <a:rPr lang="ko-KR" altLang="en-US" dirty="0"/>
              <a:t>을 수행하는 </a:t>
            </a:r>
            <a:r>
              <a:rPr lang="en-US" altLang="ko-KR" dirty="0"/>
              <a:t>Layer</a:t>
            </a:r>
            <a:r>
              <a:rPr lang="ko-KR" altLang="en-US" dirty="0"/>
              <a:t>을 만든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CNN</a:t>
            </a:r>
            <a:r>
              <a:rPr lang="ko-KR" altLang="en-US" dirty="0"/>
              <a:t>을 사용한 </a:t>
            </a:r>
            <a:r>
              <a:rPr lang="en-US" altLang="ko-KR" dirty="0"/>
              <a:t>Encoder-Decoder </a:t>
            </a:r>
            <a:r>
              <a:rPr lang="ko-KR" altLang="en-US" dirty="0"/>
              <a:t>구조의 </a:t>
            </a:r>
            <a:r>
              <a:rPr lang="en-US" altLang="ko-KR" dirty="0"/>
              <a:t>Autoencoder</a:t>
            </a:r>
          </a:p>
          <a:p>
            <a:r>
              <a:rPr lang="en-US" altLang="ko-KR" dirty="0"/>
              <a:t>Encoder</a:t>
            </a:r>
            <a:r>
              <a:rPr lang="ko-KR" altLang="en-US" dirty="0"/>
              <a:t>에서 </a:t>
            </a:r>
            <a:r>
              <a:rPr lang="en-US" altLang="ko-KR" dirty="0"/>
              <a:t>Pooling </a:t>
            </a:r>
            <a:r>
              <a:rPr lang="ko-KR" altLang="en-US" dirty="0"/>
              <a:t>등을 통해 이미지를 축소시키면서 데이터를 압축했다면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데이터를 다시 원래의 이미지로 복원하기 위해 이미지를 크게 만들어야 할 때 사용할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025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4BEAB1-24BC-4898-8401-B103D4FEA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3" y="1755546"/>
            <a:ext cx="4743236" cy="447915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C91350-D92E-4512-8349-0E4A42C63DD4}"/>
              </a:ext>
            </a:extLst>
          </p:cNvPr>
          <p:cNvSpPr/>
          <p:nvPr/>
        </p:nvSpPr>
        <p:spPr>
          <a:xfrm>
            <a:off x="209261" y="1952135"/>
            <a:ext cx="3428673" cy="18238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C1967-54AD-4C24-A632-550528E531FC}"/>
              </a:ext>
            </a:extLst>
          </p:cNvPr>
          <p:cNvSpPr txBox="1"/>
          <p:nvPr/>
        </p:nvSpPr>
        <p:spPr>
          <a:xfrm>
            <a:off x="108483" y="585781"/>
            <a:ext cx="2464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1D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Convolution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36018-B13D-4D88-80D7-5C4FB2D2C03B}"/>
              </a:ext>
            </a:extLst>
          </p:cNvPr>
          <p:cNvCxnSpPr>
            <a:cxnSpLocks/>
          </p:cNvCxnSpPr>
          <p:nvPr/>
        </p:nvCxnSpPr>
        <p:spPr>
          <a:xfrm>
            <a:off x="187141" y="1067199"/>
            <a:ext cx="246426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53AD18C-19F7-42B6-984D-E1FF1C8F0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220" y="4257425"/>
            <a:ext cx="6867525" cy="2371725"/>
          </a:xfrm>
          <a:prstGeom prst="rect">
            <a:avLst/>
          </a:prstGeom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D1E70AD2-06F4-457D-B135-D1BBD9A98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06" y="1772555"/>
            <a:ext cx="5531902" cy="18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55BA2E-A0F8-455E-92C3-415FD667E3B9}"/>
              </a:ext>
            </a:extLst>
          </p:cNvPr>
          <p:cNvSpPr txBox="1"/>
          <p:nvPr/>
        </p:nvSpPr>
        <p:spPr>
          <a:xfrm>
            <a:off x="4670323" y="228850"/>
            <a:ext cx="75216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CNN</a:t>
            </a:r>
            <a:r>
              <a:rPr lang="ko-KR" altLang="en-US" dirty="0">
                <a:latin typeface="+mn-ea"/>
              </a:rPr>
              <a:t>은 일반적으로 이미지에서 계층적 특징 추출을 위해 사용된다</a:t>
            </a:r>
            <a:r>
              <a:rPr lang="en-US" altLang="ko-KR" dirty="0">
                <a:latin typeface="+mn-ea"/>
              </a:rPr>
              <a:t>. </a:t>
            </a:r>
          </a:p>
          <a:p>
            <a:r>
              <a:rPr lang="ko-KR" altLang="en-US" dirty="0">
                <a:latin typeface="+mn-ea"/>
              </a:rPr>
              <a:t>이러한 장점을 활용하여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차원 이미지가 아닌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차원의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sequential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데이터</a:t>
            </a:r>
            <a:r>
              <a:rPr lang="ko-KR" altLang="en-US" dirty="0">
                <a:latin typeface="+mn-ea"/>
              </a:rPr>
              <a:t>에도 </a:t>
            </a:r>
            <a:r>
              <a:rPr lang="en-US" altLang="ko-KR" dirty="0">
                <a:latin typeface="+mn-ea"/>
              </a:rPr>
              <a:t>CNN</a:t>
            </a:r>
            <a:r>
              <a:rPr lang="ko-KR" altLang="en-US" dirty="0">
                <a:latin typeface="+mn-ea"/>
              </a:rPr>
              <a:t>이 사용된다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주어진 </a:t>
            </a:r>
            <a:r>
              <a:rPr lang="en-US" altLang="ko-KR" dirty="0">
                <a:latin typeface="+mn-ea"/>
              </a:rPr>
              <a:t>sequence data</a:t>
            </a:r>
            <a:r>
              <a:rPr lang="ko-KR" altLang="en-US" dirty="0">
                <a:latin typeface="+mn-ea"/>
              </a:rPr>
              <a:t>에서 중요한 정보를 추출해낼 수 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     예시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D9A89-4F8F-4F76-9885-D42F4D24C85B}"/>
              </a:ext>
            </a:extLst>
          </p:cNvPr>
          <p:cNvSpPr txBox="1"/>
          <p:nvPr/>
        </p:nvSpPr>
        <p:spPr>
          <a:xfrm>
            <a:off x="5027943" y="3821716"/>
            <a:ext cx="354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PyTorch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Conv1d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파라미터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666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4BEAB1-24BC-4898-8401-B103D4FEA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3" y="1376573"/>
            <a:ext cx="4743236" cy="447915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C91350-D92E-4512-8349-0E4A42C63DD4}"/>
              </a:ext>
            </a:extLst>
          </p:cNvPr>
          <p:cNvSpPr/>
          <p:nvPr/>
        </p:nvSpPr>
        <p:spPr>
          <a:xfrm>
            <a:off x="209261" y="1573162"/>
            <a:ext cx="3428673" cy="18238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C1967-54AD-4C24-A632-550528E531FC}"/>
              </a:ext>
            </a:extLst>
          </p:cNvPr>
          <p:cNvSpPr txBox="1"/>
          <p:nvPr/>
        </p:nvSpPr>
        <p:spPr>
          <a:xfrm>
            <a:off x="108483" y="585781"/>
            <a:ext cx="2464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1D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Convolution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36018-B13D-4D88-80D7-5C4FB2D2C03B}"/>
              </a:ext>
            </a:extLst>
          </p:cNvPr>
          <p:cNvCxnSpPr>
            <a:cxnSpLocks/>
          </p:cNvCxnSpPr>
          <p:nvPr/>
        </p:nvCxnSpPr>
        <p:spPr>
          <a:xfrm>
            <a:off x="187141" y="1067199"/>
            <a:ext cx="246426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53AD18C-19F7-42B6-984D-E1FF1C8F07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866"/>
          <a:stretch/>
        </p:blipFill>
        <p:spPr>
          <a:xfrm>
            <a:off x="5066052" y="3943964"/>
            <a:ext cx="6867525" cy="1307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3904B1-7A7F-4C9C-82D3-079D7B6563EC}"/>
              </a:ext>
            </a:extLst>
          </p:cNvPr>
          <p:cNvSpPr txBox="1"/>
          <p:nvPr/>
        </p:nvSpPr>
        <p:spPr>
          <a:xfrm>
            <a:off x="5066052" y="1888024"/>
            <a:ext cx="3977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option</a:t>
            </a:r>
            <a:r>
              <a:rPr lang="ko-KR" altLang="en-US" dirty="0"/>
              <a:t>에 따르면</a:t>
            </a:r>
            <a:endParaRPr lang="en-US" altLang="ko-KR" dirty="0"/>
          </a:p>
          <a:p>
            <a:r>
              <a:rPr lang="en-US" altLang="ko-KR" sz="1800" dirty="0" err="1"/>
              <a:t>nc</a:t>
            </a:r>
            <a:r>
              <a:rPr lang="en-US" altLang="ko-KR" sz="1800" dirty="0"/>
              <a:t>=1 (</a:t>
            </a:r>
            <a:r>
              <a:rPr lang="ko-KR" altLang="en-US" dirty="0"/>
              <a:t>채널 수</a:t>
            </a:r>
            <a:r>
              <a:rPr lang="en-US" altLang="ko-KR" dirty="0"/>
              <a:t>)</a:t>
            </a:r>
            <a:endParaRPr lang="en-US" altLang="ko-KR" sz="1800" dirty="0"/>
          </a:p>
          <a:p>
            <a:r>
              <a:rPr lang="en-US" altLang="ko-KR" sz="1800" dirty="0" err="1"/>
              <a:t>ndf</a:t>
            </a:r>
            <a:r>
              <a:rPr lang="en-US" altLang="ko-KR" sz="1800" dirty="0"/>
              <a:t>=32</a:t>
            </a:r>
            <a:r>
              <a:rPr lang="ko-KR" altLang="en-US" sz="1800" dirty="0"/>
              <a:t> </a:t>
            </a:r>
            <a:r>
              <a:rPr lang="en-US" altLang="ko-KR" sz="1800" dirty="0"/>
              <a:t>(generator</a:t>
            </a:r>
            <a:r>
              <a:rPr lang="ko-KR" altLang="en-US" sz="1800" dirty="0"/>
              <a:t>에 있는 필터의 수</a:t>
            </a:r>
            <a:r>
              <a:rPr lang="en-US" altLang="ko-KR" sz="1800" dirty="0"/>
              <a:t>)</a:t>
            </a:r>
            <a:r>
              <a:rPr lang="ko-KR" altLang="en-US" dirty="0" err="1"/>
              <a:t>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3028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4BEAB1-24BC-4898-8401-B103D4FEA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3" y="1376573"/>
            <a:ext cx="4743236" cy="4479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761374-14E4-453D-9009-4E9CDE2FDB40}"/>
              </a:ext>
            </a:extLst>
          </p:cNvPr>
          <p:cNvSpPr txBox="1"/>
          <p:nvPr/>
        </p:nvSpPr>
        <p:spPr>
          <a:xfrm>
            <a:off x="4980303" y="585781"/>
            <a:ext cx="7103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Batch</a:t>
            </a:r>
            <a:r>
              <a:rPr lang="ko-KR" altLang="en-US" dirty="0"/>
              <a:t>단위로 학습을 하게 되면 계층 별로 입력의 데이터 분포가 달라지는 현상이 있다</a:t>
            </a:r>
            <a:r>
              <a:rPr lang="en-US" altLang="ko-KR" dirty="0"/>
              <a:t>. (Internal Covariant Shift)</a:t>
            </a:r>
          </a:p>
          <a:p>
            <a:r>
              <a:rPr lang="ko-KR" altLang="en-US" dirty="0"/>
              <a:t>이 문제를 개선하기 위한 개념이 </a:t>
            </a:r>
            <a:r>
              <a:rPr lang="en-US" altLang="ko-KR" dirty="0"/>
              <a:t>Batch Normalization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</a:t>
            </a:r>
            <a:r>
              <a:rPr lang="ko-KR" altLang="en-US" dirty="0">
                <a:solidFill>
                  <a:srgbClr val="FF0000"/>
                </a:solidFill>
              </a:rPr>
              <a:t>배치</a:t>
            </a:r>
            <a:r>
              <a:rPr lang="ko-KR" altLang="en-US" dirty="0"/>
              <a:t>별로 평균과 분산을 이용해 </a:t>
            </a:r>
            <a:r>
              <a:rPr lang="ko-KR" altLang="en-US" dirty="0" err="1">
                <a:solidFill>
                  <a:srgbClr val="FF0000"/>
                </a:solidFill>
              </a:rPr>
              <a:t>정규화</a:t>
            </a:r>
            <a:r>
              <a:rPr lang="ko-KR" altLang="en-US" dirty="0" err="1"/>
              <a:t>하는</a:t>
            </a:r>
            <a:r>
              <a:rPr lang="ko-KR" altLang="en-US" dirty="0"/>
              <a:t> 것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C91350-D92E-4512-8349-0E4A42C63DD4}"/>
              </a:ext>
            </a:extLst>
          </p:cNvPr>
          <p:cNvSpPr/>
          <p:nvPr/>
        </p:nvSpPr>
        <p:spPr>
          <a:xfrm>
            <a:off x="187142" y="2342176"/>
            <a:ext cx="2290588" cy="24370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C1967-54AD-4C24-A632-550528E531FC}"/>
              </a:ext>
            </a:extLst>
          </p:cNvPr>
          <p:cNvSpPr txBox="1"/>
          <p:nvPr/>
        </p:nvSpPr>
        <p:spPr>
          <a:xfrm>
            <a:off x="108483" y="585781"/>
            <a:ext cx="309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Bach Normalization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36018-B13D-4D88-80D7-5C4FB2D2C03B}"/>
              </a:ext>
            </a:extLst>
          </p:cNvPr>
          <p:cNvCxnSpPr>
            <a:cxnSpLocks/>
          </p:cNvCxnSpPr>
          <p:nvPr/>
        </p:nvCxnSpPr>
        <p:spPr>
          <a:xfrm>
            <a:off x="187141" y="1067199"/>
            <a:ext cx="290018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2" name="Picture 4" descr="Drawing">
            <a:extLst>
              <a:ext uri="{FF2B5EF4-FFF2-40B4-BE49-F238E27FC236}">
                <a16:creationId xmlns:a16="http://schemas.microsoft.com/office/drawing/2014/main" id="{D06D9E93-9D8C-4D56-9E05-A5F3FC45A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256" y="2585884"/>
            <a:ext cx="6439347" cy="291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B39A94-61B7-4C07-A144-CC0EC6A08D82}"/>
              </a:ext>
            </a:extLst>
          </p:cNvPr>
          <p:cNvSpPr txBox="1"/>
          <p:nvPr/>
        </p:nvSpPr>
        <p:spPr>
          <a:xfrm>
            <a:off x="4980303" y="2085628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F6963-824C-4147-9E20-D393B6569928}"/>
              </a:ext>
            </a:extLst>
          </p:cNvPr>
          <p:cNvSpPr/>
          <p:nvPr/>
        </p:nvSpPr>
        <p:spPr>
          <a:xfrm>
            <a:off x="1637235" y="2172929"/>
            <a:ext cx="968313" cy="15640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730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4BEAB1-24BC-4898-8401-B103D4FEA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3" y="1511268"/>
            <a:ext cx="4743236" cy="447915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C91350-D92E-4512-8349-0E4A42C63DD4}"/>
              </a:ext>
            </a:extLst>
          </p:cNvPr>
          <p:cNvSpPr/>
          <p:nvPr/>
        </p:nvSpPr>
        <p:spPr>
          <a:xfrm>
            <a:off x="187141" y="2651549"/>
            <a:ext cx="2290588" cy="24370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0C77D0-FD44-4436-9E55-1BD4CAB6D86E}"/>
              </a:ext>
            </a:extLst>
          </p:cNvPr>
          <p:cNvSpPr txBox="1"/>
          <p:nvPr/>
        </p:nvSpPr>
        <p:spPr>
          <a:xfrm>
            <a:off x="108483" y="575600"/>
            <a:ext cx="4125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+mj-ea"/>
                <a:ea typeface="+mj-ea"/>
              </a:rPr>
              <a:t>ReLU</a:t>
            </a:r>
            <a:r>
              <a:rPr lang="en-US" altLang="ko-KR" sz="2400" dirty="0">
                <a:latin typeface="+mj-ea"/>
                <a:ea typeface="+mj-ea"/>
              </a:rPr>
              <a:t> (rectified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linear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unit)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1692FB5-025E-4925-8050-3F1687A7A165}"/>
              </a:ext>
            </a:extLst>
          </p:cNvPr>
          <p:cNvCxnSpPr>
            <a:cxnSpLocks/>
          </p:cNvCxnSpPr>
          <p:nvPr/>
        </p:nvCxnSpPr>
        <p:spPr>
          <a:xfrm>
            <a:off x="187141" y="1191713"/>
            <a:ext cx="392274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96DEB4-C055-4D36-8480-D6C0C4CC679B}"/>
              </a:ext>
            </a:extLst>
          </p:cNvPr>
          <p:cNvSpPr txBox="1"/>
          <p:nvPr/>
        </p:nvSpPr>
        <p:spPr>
          <a:xfrm>
            <a:off x="108483" y="204744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-</a:t>
            </a:r>
            <a:r>
              <a:rPr lang="ko-KR" altLang="en-US" sz="2400" dirty="0">
                <a:latin typeface="+mj-ea"/>
                <a:ea typeface="+mj-ea"/>
              </a:rPr>
              <a:t>활성화 함수</a:t>
            </a:r>
            <a:r>
              <a:rPr lang="en-US" altLang="ko-KR" sz="2400" dirty="0">
                <a:latin typeface="+mj-ea"/>
                <a:ea typeface="+mj-ea"/>
              </a:rPr>
              <a:t>-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B76A7F-9273-43CD-9D69-2BD73CDF30B5}"/>
              </a:ext>
            </a:extLst>
          </p:cNvPr>
          <p:cNvSpPr txBox="1"/>
          <p:nvPr/>
        </p:nvSpPr>
        <p:spPr>
          <a:xfrm>
            <a:off x="5014453" y="1861826"/>
            <a:ext cx="68232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딥러닝 네트워크에서 노드에 입력된 값들을 </a:t>
            </a:r>
            <a:r>
              <a:rPr lang="ko-KR" altLang="en-US" dirty="0">
                <a:solidFill>
                  <a:srgbClr val="FF0000"/>
                </a:solidFill>
              </a:rPr>
              <a:t>비선형 함수</a:t>
            </a:r>
            <a:r>
              <a:rPr lang="ko-KR" altLang="en-US" dirty="0"/>
              <a:t>에 통과시킨 후 다음 레이어로 전달하는데</a:t>
            </a:r>
            <a:r>
              <a:rPr lang="en-US" altLang="ko-KR" dirty="0"/>
              <a:t>, </a:t>
            </a:r>
            <a:r>
              <a:rPr lang="ko-KR" altLang="en-US" dirty="0"/>
              <a:t>이 때 사용하는 함수를 활성화 함수</a:t>
            </a:r>
            <a:r>
              <a:rPr lang="en-US" altLang="ko-KR" dirty="0"/>
              <a:t>(Activation Function)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선형 함수가 아니라 비선형 함수를 사용하는 이유는</a:t>
            </a:r>
            <a:endParaRPr lang="en-US" altLang="ko-KR" dirty="0"/>
          </a:p>
          <a:p>
            <a:r>
              <a:rPr lang="ko-KR" altLang="en-US" dirty="0"/>
              <a:t>딥러닝 모델의 레이어 층을 깊게 가져갈 수 있기 때문이다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1854D2E6-14DC-4B15-BD22-8D49B2C8E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800" y="3839752"/>
            <a:ext cx="2310911" cy="201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3392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B1EB8-515E-4246-AC90-7682FCC2C85C}"/>
              </a:ext>
            </a:extLst>
          </p:cNvPr>
          <p:cNvSpPr txBox="1"/>
          <p:nvPr/>
        </p:nvSpPr>
        <p:spPr>
          <a:xfrm>
            <a:off x="5028871" y="3829097"/>
            <a:ext cx="57571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특징</a:t>
            </a:r>
            <a:r>
              <a:rPr lang="en-US" altLang="ko-KR" dirty="0"/>
              <a:t>:  0 </a:t>
            </a:r>
            <a:r>
              <a:rPr lang="ko-KR" altLang="en-US" dirty="0"/>
              <a:t>이하의 값은 다음 레이어에 전달하지 않습니다</a:t>
            </a:r>
            <a:r>
              <a:rPr lang="en-US" altLang="ko-KR" dirty="0"/>
              <a:t>.  0</a:t>
            </a:r>
            <a:r>
              <a:rPr lang="ko-KR" altLang="en-US" dirty="0"/>
              <a:t>이상의 값은 그대로 출력합니다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사용처</a:t>
            </a:r>
            <a:r>
              <a:rPr lang="en-US" altLang="ko-KR" dirty="0"/>
              <a:t>: CNN</a:t>
            </a:r>
            <a:r>
              <a:rPr lang="ko-KR" altLang="en-US" dirty="0"/>
              <a:t>을 학습시킬 때 많이 사용됩니다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한계점</a:t>
            </a:r>
            <a:r>
              <a:rPr lang="en-US" altLang="ko-KR" dirty="0"/>
              <a:t>: </a:t>
            </a:r>
            <a:r>
              <a:rPr lang="ko-KR" altLang="en-US" dirty="0"/>
              <a:t>한번 </a:t>
            </a:r>
            <a:r>
              <a:rPr lang="en-US" altLang="ko-KR" dirty="0"/>
              <a:t>0 </a:t>
            </a:r>
            <a:r>
              <a:rPr lang="ko-KR" altLang="en-US" dirty="0"/>
              <a:t>활성화 값을 다음 레이어에 전달하면 이후의 뉴런들의 </a:t>
            </a:r>
            <a:r>
              <a:rPr lang="ko-KR" altLang="en-US" dirty="0" err="1"/>
              <a:t>출력값이</a:t>
            </a:r>
            <a:r>
              <a:rPr lang="ko-KR" altLang="en-US" dirty="0"/>
              <a:t> 모두 </a:t>
            </a:r>
            <a:r>
              <a:rPr lang="en-US" altLang="ko-KR" dirty="0"/>
              <a:t>0</a:t>
            </a:r>
            <a:r>
              <a:rPr lang="ko-KR" altLang="en-US" dirty="0"/>
              <a:t>이 되는 현상이 발생합니다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/>
              <a:t>dying </a:t>
            </a:r>
            <a:r>
              <a:rPr lang="en-US" altLang="ko-KR" dirty="0" err="1"/>
              <a:t>ReLU</a:t>
            </a:r>
            <a:r>
              <a:rPr lang="ko-KR" altLang="en-US" dirty="0"/>
              <a:t>라 부릅니다</a:t>
            </a:r>
            <a:r>
              <a:rPr lang="en-US" altLang="ko-KR" dirty="0"/>
              <a:t>. </a:t>
            </a:r>
            <a:r>
              <a:rPr lang="ko-KR" altLang="en-US" dirty="0"/>
              <a:t>이러한 한계점을 개선하기 위해 음수 출력 값을 소량이나마 다음 레이어에 전달하는 방식으로 개선한 활성화 함수들이 등장합니다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0C77D0-FD44-4436-9E55-1BD4CAB6D86E}"/>
              </a:ext>
            </a:extLst>
          </p:cNvPr>
          <p:cNvSpPr txBox="1"/>
          <p:nvPr/>
        </p:nvSpPr>
        <p:spPr>
          <a:xfrm>
            <a:off x="108483" y="575600"/>
            <a:ext cx="4125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+mj-ea"/>
                <a:ea typeface="+mj-ea"/>
              </a:rPr>
              <a:t>ReLU</a:t>
            </a:r>
            <a:r>
              <a:rPr lang="en-US" altLang="ko-KR" sz="2400" dirty="0">
                <a:latin typeface="+mj-ea"/>
                <a:ea typeface="+mj-ea"/>
              </a:rPr>
              <a:t> (rectified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linear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unit)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1692FB5-025E-4925-8050-3F1687A7A165}"/>
              </a:ext>
            </a:extLst>
          </p:cNvPr>
          <p:cNvCxnSpPr>
            <a:cxnSpLocks/>
          </p:cNvCxnSpPr>
          <p:nvPr/>
        </p:nvCxnSpPr>
        <p:spPr>
          <a:xfrm>
            <a:off x="187141" y="1057018"/>
            <a:ext cx="392274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0" name="Picture 4">
            <a:extLst>
              <a:ext uri="{FF2B5EF4-FFF2-40B4-BE49-F238E27FC236}">
                <a16:creationId xmlns:a16="http://schemas.microsoft.com/office/drawing/2014/main" id="{0A12FB11-6C91-4D1F-92BB-4BDFF5BC2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871" y="168158"/>
            <a:ext cx="5359679" cy="362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96DEB4-C055-4D36-8480-D6C0C4CC679B}"/>
              </a:ext>
            </a:extLst>
          </p:cNvPr>
          <p:cNvSpPr txBox="1"/>
          <p:nvPr/>
        </p:nvSpPr>
        <p:spPr>
          <a:xfrm>
            <a:off x="108483" y="204744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-</a:t>
            </a:r>
            <a:r>
              <a:rPr lang="ko-KR" altLang="en-US" sz="2400" dirty="0">
                <a:latin typeface="+mj-ea"/>
                <a:ea typeface="+mj-ea"/>
              </a:rPr>
              <a:t>활성화 함수</a:t>
            </a:r>
            <a:r>
              <a:rPr lang="en-US" altLang="ko-KR" sz="2400" dirty="0">
                <a:latin typeface="+mj-ea"/>
                <a:ea typeface="+mj-ea"/>
              </a:rPr>
              <a:t>-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1A7415-6A22-4DDA-A7BA-9C6301B7C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3" y="1511268"/>
            <a:ext cx="4743236" cy="447915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678F5A-6C4F-4D4C-8564-368A7F5F41CD}"/>
              </a:ext>
            </a:extLst>
          </p:cNvPr>
          <p:cNvSpPr/>
          <p:nvPr/>
        </p:nvSpPr>
        <p:spPr>
          <a:xfrm>
            <a:off x="187141" y="2651549"/>
            <a:ext cx="2290588" cy="24370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872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C5FC6E-D8B1-4AB9-9317-446DC724322A}"/>
              </a:ext>
            </a:extLst>
          </p:cNvPr>
          <p:cNvSpPr txBox="1"/>
          <p:nvPr/>
        </p:nvSpPr>
        <p:spPr>
          <a:xfrm>
            <a:off x="5112774" y="461648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특징</a:t>
            </a:r>
            <a:r>
              <a:rPr lang="en-US" altLang="ko-KR" dirty="0"/>
              <a:t>: </a:t>
            </a:r>
            <a:r>
              <a:rPr lang="en-US" altLang="ko-KR" dirty="0" err="1"/>
              <a:t>ReLU</a:t>
            </a:r>
            <a:r>
              <a:rPr lang="ko-KR" altLang="en-US" dirty="0"/>
              <a:t>와 거의 비슷한 형태를 갖습니다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입력 값이 음수일 때 완만한 선형 함수를 그려줍니다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일반적으로 알파를 </a:t>
            </a:r>
            <a:r>
              <a:rPr lang="en-US" altLang="ko-KR" dirty="0"/>
              <a:t>0.01</a:t>
            </a:r>
            <a:r>
              <a:rPr lang="ko-KR" altLang="en-US" dirty="0"/>
              <a:t>로 설정합니다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위 그래프에서는 시각화 편의상 알파를 </a:t>
            </a:r>
            <a:r>
              <a:rPr lang="en-US" altLang="ko-KR" dirty="0"/>
              <a:t>0.1</a:t>
            </a:r>
            <a:r>
              <a:rPr lang="ko-KR" altLang="en-US" dirty="0"/>
              <a:t>로 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67E753-CF41-4792-87D6-3D3912105654}"/>
              </a:ext>
            </a:extLst>
          </p:cNvPr>
          <p:cNvSpPr txBox="1"/>
          <p:nvPr/>
        </p:nvSpPr>
        <p:spPr>
          <a:xfrm>
            <a:off x="108483" y="585781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+mj-ea"/>
                <a:ea typeface="+mj-ea"/>
              </a:rPr>
              <a:t>LeakyReLU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9BD7AFB-29D2-4BE7-8B04-19DA51EECBF5}"/>
              </a:ext>
            </a:extLst>
          </p:cNvPr>
          <p:cNvCxnSpPr>
            <a:cxnSpLocks/>
          </p:cNvCxnSpPr>
          <p:nvPr/>
        </p:nvCxnSpPr>
        <p:spPr>
          <a:xfrm flipV="1">
            <a:off x="187141" y="1047446"/>
            <a:ext cx="1680988" cy="197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8" name="Picture 6">
            <a:extLst>
              <a:ext uri="{FF2B5EF4-FFF2-40B4-BE49-F238E27FC236}">
                <a16:creationId xmlns:a16="http://schemas.microsoft.com/office/drawing/2014/main" id="{BA57D26E-8E30-48FA-8FBF-E1A23821F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377" y="978364"/>
            <a:ext cx="5462320" cy="35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77E53D-66F8-4405-A04F-2FD63C4D3AC0}"/>
              </a:ext>
            </a:extLst>
          </p:cNvPr>
          <p:cNvSpPr txBox="1"/>
          <p:nvPr/>
        </p:nvSpPr>
        <p:spPr>
          <a:xfrm>
            <a:off x="108483" y="204744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-</a:t>
            </a:r>
            <a:r>
              <a:rPr lang="ko-KR" altLang="en-US" sz="2400" dirty="0">
                <a:latin typeface="+mj-ea"/>
                <a:ea typeface="+mj-ea"/>
              </a:rPr>
              <a:t>활성화 함수</a:t>
            </a:r>
            <a:r>
              <a:rPr lang="en-US" altLang="ko-KR" sz="2400" dirty="0">
                <a:latin typeface="+mj-ea"/>
                <a:ea typeface="+mj-ea"/>
              </a:rPr>
              <a:t>-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650B484-82E7-494E-B1DB-00ACBC8F7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3" y="1511268"/>
            <a:ext cx="4743236" cy="447915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6158BA-5724-4B0E-9706-DA03EB76E72E}"/>
              </a:ext>
            </a:extLst>
          </p:cNvPr>
          <p:cNvSpPr/>
          <p:nvPr/>
        </p:nvSpPr>
        <p:spPr>
          <a:xfrm>
            <a:off x="187141" y="2651549"/>
            <a:ext cx="2290588" cy="24370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457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C5FC6E-D8B1-4AB9-9317-446DC724322A}"/>
              </a:ext>
            </a:extLst>
          </p:cNvPr>
          <p:cNvSpPr txBox="1"/>
          <p:nvPr/>
        </p:nvSpPr>
        <p:spPr>
          <a:xfrm>
            <a:off x="5112774" y="461648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특징</a:t>
            </a:r>
            <a:r>
              <a:rPr lang="en-US" altLang="ko-KR" dirty="0"/>
              <a:t>: </a:t>
            </a:r>
            <a:r>
              <a:rPr lang="en-US" altLang="ko-KR" dirty="0" err="1"/>
              <a:t>ReLU</a:t>
            </a:r>
            <a:r>
              <a:rPr lang="ko-KR" altLang="en-US" dirty="0"/>
              <a:t>와 거의 비슷한 형태를 갖습니다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입력 값이 음수일 때 완만한 선형 함수를 그려줍니다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일반적으로 알파를 </a:t>
            </a:r>
            <a:r>
              <a:rPr lang="en-US" altLang="ko-KR" dirty="0"/>
              <a:t>0.01</a:t>
            </a:r>
            <a:r>
              <a:rPr lang="ko-KR" altLang="en-US" dirty="0"/>
              <a:t>로 설정합니다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위 그래프에서는 시각화 편의상 알파를 </a:t>
            </a:r>
            <a:r>
              <a:rPr lang="en-US" altLang="ko-KR" dirty="0"/>
              <a:t>0.1</a:t>
            </a:r>
            <a:r>
              <a:rPr lang="ko-KR" altLang="en-US" dirty="0"/>
              <a:t>로 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67E753-CF41-4792-87D6-3D3912105654}"/>
              </a:ext>
            </a:extLst>
          </p:cNvPr>
          <p:cNvSpPr txBox="1"/>
          <p:nvPr/>
        </p:nvSpPr>
        <p:spPr>
          <a:xfrm>
            <a:off x="108483" y="585781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+mj-ea"/>
                <a:ea typeface="+mj-ea"/>
              </a:rPr>
              <a:t>LeakyReLU</a:t>
            </a:r>
            <a:endParaRPr lang="ko-KR" altLang="en-US" sz="2400" dirty="0">
              <a:latin typeface="+mj-ea"/>
              <a:ea typeface="+mj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9BD7AFB-29D2-4BE7-8B04-19DA51EECBF5}"/>
              </a:ext>
            </a:extLst>
          </p:cNvPr>
          <p:cNvCxnSpPr>
            <a:cxnSpLocks/>
          </p:cNvCxnSpPr>
          <p:nvPr/>
        </p:nvCxnSpPr>
        <p:spPr>
          <a:xfrm flipV="1">
            <a:off x="187141" y="1047446"/>
            <a:ext cx="1680988" cy="197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8" name="Picture 6">
            <a:extLst>
              <a:ext uri="{FF2B5EF4-FFF2-40B4-BE49-F238E27FC236}">
                <a16:creationId xmlns:a16="http://schemas.microsoft.com/office/drawing/2014/main" id="{BA57D26E-8E30-48FA-8FBF-E1A23821F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377" y="978364"/>
            <a:ext cx="5462320" cy="35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77E53D-66F8-4405-A04F-2FD63C4D3AC0}"/>
              </a:ext>
            </a:extLst>
          </p:cNvPr>
          <p:cNvSpPr txBox="1"/>
          <p:nvPr/>
        </p:nvSpPr>
        <p:spPr>
          <a:xfrm>
            <a:off x="108483" y="204744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-</a:t>
            </a:r>
            <a:r>
              <a:rPr lang="ko-KR" altLang="en-US" sz="2400" dirty="0">
                <a:latin typeface="+mj-ea"/>
                <a:ea typeface="+mj-ea"/>
              </a:rPr>
              <a:t>활성화 함수</a:t>
            </a:r>
            <a:r>
              <a:rPr lang="en-US" altLang="ko-KR" sz="2400" dirty="0">
                <a:latin typeface="+mj-ea"/>
                <a:ea typeface="+mj-ea"/>
              </a:rPr>
              <a:t>-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650B484-82E7-494E-B1DB-00ACBC8F7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3" y="1511268"/>
            <a:ext cx="4743236" cy="447915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6158BA-5724-4B0E-9706-DA03EB76E72E}"/>
              </a:ext>
            </a:extLst>
          </p:cNvPr>
          <p:cNvSpPr/>
          <p:nvPr/>
        </p:nvSpPr>
        <p:spPr>
          <a:xfrm>
            <a:off x="187141" y="2651549"/>
            <a:ext cx="2290588" cy="24370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845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62A31B5-404C-4647-85E5-BE9E55681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843" y="0"/>
            <a:ext cx="6307157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B8B298-3192-4D0D-A3D0-96EEDC2C19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9" b="200"/>
          <a:stretch/>
        </p:blipFill>
        <p:spPr>
          <a:xfrm>
            <a:off x="-1" y="561218"/>
            <a:ext cx="5884843" cy="63262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A17EB1-7E58-465F-8BF7-CB5D5DE1E9C6}"/>
              </a:ext>
            </a:extLst>
          </p:cNvPr>
          <p:cNvSpPr txBox="1"/>
          <p:nvPr/>
        </p:nvSpPr>
        <p:spPr>
          <a:xfrm>
            <a:off x="-9832" y="70057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Encoder, Decoder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48618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DA20C01-3145-4953-A0EF-558D9F6BB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4" y="958633"/>
            <a:ext cx="2990850" cy="14478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14FC4FD-83D7-4D6D-8D28-E8FA9E0355B9}"/>
              </a:ext>
            </a:extLst>
          </p:cNvPr>
          <p:cNvSpPr/>
          <p:nvPr/>
        </p:nvSpPr>
        <p:spPr>
          <a:xfrm>
            <a:off x="100134" y="2031117"/>
            <a:ext cx="2990850" cy="37531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1AAE4-B6DF-4BD4-AF42-3BBE2BDFCABB}"/>
              </a:ext>
            </a:extLst>
          </p:cNvPr>
          <p:cNvSpPr txBox="1"/>
          <p:nvPr/>
        </p:nvSpPr>
        <p:spPr>
          <a:xfrm>
            <a:off x="100134" y="176171"/>
            <a:ext cx="6897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model.py (class Generator)</a:t>
            </a:r>
            <a:endParaRPr lang="ko-KR" altLang="en-US" sz="40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37DC51-869F-4A55-8A2B-0F7AF172BAA7}"/>
              </a:ext>
            </a:extLst>
          </p:cNvPr>
          <p:cNvSpPr txBox="1"/>
          <p:nvPr/>
        </p:nvSpPr>
        <p:spPr>
          <a:xfrm>
            <a:off x="3548674" y="1441182"/>
            <a:ext cx="407028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class </a:t>
            </a:r>
            <a:r>
              <a:rPr lang="en-US" altLang="ko-KR" dirty="0" err="1"/>
              <a:t>BeatGAN</a:t>
            </a:r>
            <a:r>
              <a:rPr lang="ko-KR" altLang="en-US" dirty="0"/>
              <a:t>의 메소드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__(</a:t>
            </a:r>
            <a:r>
              <a:rPr lang="en-US" altLang="ko-KR" dirty="0" err="1"/>
              <a:t>self,opt,dataloader,device</a:t>
            </a:r>
            <a:r>
              <a:rPr lang="en-US" altLang="ko-KR" dirty="0"/>
              <a:t>):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train_epoch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set_input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optimize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update_netd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reinitialize_netd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update_netg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get_errors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get_generated_x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validate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predict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predict_for_right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test_type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test_time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40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281DDF4-237F-442E-9788-1EF6340B0D7C}"/>
              </a:ext>
            </a:extLst>
          </p:cNvPr>
          <p:cNvSpPr txBox="1"/>
          <p:nvPr/>
        </p:nvSpPr>
        <p:spPr>
          <a:xfrm>
            <a:off x="2191233" y="5227787"/>
            <a:ext cx="8239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필터</a:t>
            </a:r>
            <a:r>
              <a:rPr lang="ko-KR" altLang="en-US" dirty="0"/>
              <a:t>가 이번에 </a:t>
            </a:r>
            <a:r>
              <a:rPr lang="en-US" altLang="ko-KR" dirty="0"/>
              <a:t>1</a:t>
            </a:r>
            <a:r>
              <a:rPr lang="ko-KR" altLang="en-US" dirty="0"/>
              <a:t>개가 아닌</a:t>
            </a:r>
            <a:r>
              <a:rPr lang="en-US" altLang="ko-KR" dirty="0"/>
              <a:t>, </a:t>
            </a:r>
            <a:r>
              <a:rPr lang="ko-KR" altLang="en-US" dirty="0"/>
              <a:t>다수의 </a:t>
            </a:r>
            <a:r>
              <a:rPr lang="en-US" altLang="ko-KR" dirty="0">
                <a:solidFill>
                  <a:srgbClr val="0070C0"/>
                </a:solidFill>
              </a:rPr>
              <a:t>FN</a:t>
            </a:r>
            <a:r>
              <a:rPr lang="ko-KR" altLang="en-US" dirty="0">
                <a:solidFill>
                  <a:srgbClr val="0070C0"/>
                </a:solidFill>
              </a:rPr>
              <a:t>개</a:t>
            </a:r>
            <a:r>
              <a:rPr lang="ko-KR" altLang="en-US" dirty="0"/>
              <a:t>가 있다고 하자</a:t>
            </a:r>
            <a:endParaRPr lang="en-US" altLang="ko-KR" dirty="0"/>
          </a:p>
          <a:p>
            <a:r>
              <a:rPr lang="ko-KR" altLang="en-US" dirty="0"/>
              <a:t>이 경우 </a:t>
            </a:r>
            <a:r>
              <a:rPr lang="ko-KR" altLang="en-US" dirty="0">
                <a:solidFill>
                  <a:srgbClr val="0070C0"/>
                </a:solidFill>
              </a:rPr>
              <a:t>출력 데이터의 채널 수</a:t>
            </a:r>
            <a:r>
              <a:rPr lang="ko-KR" altLang="en-US" dirty="0"/>
              <a:t>는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FN</a:t>
            </a:r>
            <a:r>
              <a:rPr lang="ko-KR" altLang="en-US" dirty="0">
                <a:solidFill>
                  <a:srgbClr val="0070C0"/>
                </a:solidFill>
              </a:rPr>
              <a:t>개</a:t>
            </a:r>
            <a:r>
              <a:rPr lang="ko-KR" altLang="en-US" dirty="0"/>
              <a:t>가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합성곱</a:t>
            </a:r>
            <a:r>
              <a:rPr lang="ko-KR" altLang="en-US" dirty="0"/>
              <a:t> 연산에도 편향이 쓰여서 그림과 같이 편향을 더해주면 맨 오른쪽 그림처럼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7232812-A326-4BF3-BAED-9DA2731FE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091" y="1059957"/>
            <a:ext cx="8685818" cy="351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B82166-453A-49E3-BEA3-1D0E8770B03D}"/>
              </a:ext>
            </a:extLst>
          </p:cNvPr>
          <p:cNvSpPr txBox="1"/>
          <p:nvPr/>
        </p:nvSpPr>
        <p:spPr>
          <a:xfrm>
            <a:off x="420063" y="340075"/>
            <a:ext cx="4006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</a:t>
            </a:r>
            <a:r>
              <a:rPr lang="ko-KR" altLang="en-US" sz="3200" dirty="0">
                <a:latin typeface="+mj-ea"/>
                <a:ea typeface="+mj-ea"/>
              </a:rPr>
              <a:t>차원 데이터의 </a:t>
            </a:r>
            <a:r>
              <a:rPr lang="ko-KR" altLang="en-US" sz="3200" dirty="0" err="1">
                <a:latin typeface="+mj-ea"/>
                <a:ea typeface="+mj-ea"/>
              </a:rPr>
              <a:t>합성곱</a:t>
            </a:r>
            <a:endParaRPr lang="ko-KR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9703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281DDF4-237F-442E-9788-1EF6340B0D7C}"/>
              </a:ext>
            </a:extLst>
          </p:cNvPr>
          <p:cNvSpPr txBox="1"/>
          <p:nvPr/>
        </p:nvSpPr>
        <p:spPr>
          <a:xfrm>
            <a:off x="2460051" y="2632190"/>
            <a:ext cx="72718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 데이터의 채널 수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</a:t>
            </a:r>
            <a:r>
              <a:rPr lang="ko-KR" altLang="en-US" sz="24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필터의 채널 수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</a:t>
            </a:r>
            <a:r>
              <a:rPr lang="ko-KR" altLang="en-US" sz="24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같아야 한다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(3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채널 데이터가 입력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필터도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채널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 데이터의 채널 수와 관계없이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sz="2400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필터의 개수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</a:t>
            </a:r>
            <a:r>
              <a:rPr lang="ko-KR" altLang="en-US" sz="2400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출력 데이터의 채널 수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</a:t>
            </a:r>
            <a:r>
              <a:rPr lang="ko-KR" altLang="en-US" sz="2400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결정된다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82166-453A-49E3-BEA3-1D0E8770B03D}"/>
              </a:ext>
            </a:extLst>
          </p:cNvPr>
          <p:cNvSpPr txBox="1"/>
          <p:nvPr/>
        </p:nvSpPr>
        <p:spPr>
          <a:xfrm>
            <a:off x="420063" y="340075"/>
            <a:ext cx="4735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Multi Channel CNN </a:t>
            </a:r>
            <a:r>
              <a:rPr lang="ko-KR" altLang="en-US" sz="3200" dirty="0">
                <a:latin typeface="+mj-ea"/>
                <a:ea typeface="+mj-ea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29319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>
            <a:cxnSpLocks/>
          </p:cNvCxnSpPr>
          <p:nvPr/>
        </p:nvCxnSpPr>
        <p:spPr>
          <a:xfrm>
            <a:off x="95598" y="845441"/>
            <a:ext cx="446657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95598" y="226834"/>
            <a:ext cx="4394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CNN (Receptive field)</a:t>
            </a:r>
            <a:endParaRPr lang="ko-KR" altLang="en-US" sz="3200" dirty="0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B1FCEC-80B7-4F80-A284-A35CD5F77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8" y="1317099"/>
            <a:ext cx="10510684" cy="54381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A365C8-10B2-4CD1-9057-84AD33D34587}"/>
              </a:ext>
            </a:extLst>
          </p:cNvPr>
          <p:cNvSpPr txBox="1"/>
          <p:nvPr/>
        </p:nvSpPr>
        <p:spPr>
          <a:xfrm>
            <a:off x="4584276" y="157941"/>
            <a:ext cx="760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filter</a:t>
            </a:r>
            <a:r>
              <a:rPr lang="ko-KR" altLang="en-US" dirty="0"/>
              <a:t>가 한번에 보는 영역으로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일반적인 </a:t>
            </a:r>
            <a:r>
              <a:rPr lang="en-US" altLang="ko-KR" dirty="0"/>
              <a:t>3x3 filter size</a:t>
            </a:r>
            <a:r>
              <a:rPr lang="ko-KR" altLang="en-US" dirty="0"/>
              <a:t>는 </a:t>
            </a:r>
            <a:r>
              <a:rPr lang="en-US" altLang="ko-KR" dirty="0"/>
              <a:t>receptive field</a:t>
            </a:r>
            <a:r>
              <a:rPr lang="ko-KR" altLang="en-US" dirty="0"/>
              <a:t>가 </a:t>
            </a:r>
            <a:r>
              <a:rPr lang="en-US" altLang="ko-KR" dirty="0"/>
              <a:t>3x3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en-US" altLang="ko-KR" dirty="0"/>
              <a:t>Receptive</a:t>
            </a:r>
            <a:r>
              <a:rPr lang="ko-KR" altLang="en-US" dirty="0"/>
              <a:t> </a:t>
            </a:r>
            <a:r>
              <a:rPr lang="en-US" altLang="ko-KR" dirty="0"/>
              <a:t>field</a:t>
            </a:r>
            <a:r>
              <a:rPr lang="ko-KR" altLang="en-US" dirty="0"/>
              <a:t>가 늘어난다는 것은 </a:t>
            </a:r>
            <a:r>
              <a:rPr lang="en-US" altLang="ko-KR" dirty="0"/>
              <a:t>output</a:t>
            </a:r>
            <a:r>
              <a:rPr lang="ko-KR" altLang="en-US" dirty="0"/>
              <a:t>계산할 때 사용하는 정보의 양이 증가</a:t>
            </a:r>
          </a:p>
        </p:txBody>
      </p:sp>
    </p:spTree>
    <p:extLst>
      <p:ext uri="{BB962C8B-B14F-4D97-AF65-F5344CB8AC3E}">
        <p14:creationId xmlns:p14="http://schemas.microsoft.com/office/powerpoint/2010/main" val="3235171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DEF51A-9EA9-419C-8DDB-69CF7CB1F7AA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C8E6DB-BF59-475F-AB0B-2BAC985A483F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492865-C769-4CA0-AE6C-C7062C66259F}"/>
              </a:ext>
            </a:extLst>
          </p:cNvPr>
          <p:cNvSpPr txBox="1"/>
          <p:nvPr/>
        </p:nvSpPr>
        <p:spPr>
          <a:xfrm>
            <a:off x="420063" y="347013"/>
            <a:ext cx="1681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Pooling</a:t>
            </a:r>
            <a:endParaRPr lang="ko-KR" altLang="en-US" sz="3200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BA411F-6E72-4EB9-901C-C396D06FC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15" y="1055342"/>
            <a:ext cx="8901782" cy="5723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917B5-9FA3-453C-A400-064444FA6256}"/>
              </a:ext>
            </a:extLst>
          </p:cNvPr>
          <p:cNvSpPr txBox="1"/>
          <p:nvPr/>
        </p:nvSpPr>
        <p:spPr>
          <a:xfrm>
            <a:off x="2399234" y="502770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차례로 처리되는 데이터의 크기를 줄인다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7039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슴슴한색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08C01"/>
      </a:accent1>
      <a:accent2>
        <a:srgbClr val="9A8B80"/>
      </a:accent2>
      <a:accent3>
        <a:srgbClr val="DFC3B5"/>
      </a:accent3>
      <a:accent4>
        <a:srgbClr val="AC9D93"/>
      </a:accent4>
      <a:accent5>
        <a:srgbClr val="76747A"/>
      </a:accent5>
      <a:accent6>
        <a:srgbClr val="474652"/>
      </a:accent6>
      <a:hlink>
        <a:srgbClr val="262626"/>
      </a:hlink>
      <a:folHlink>
        <a:srgbClr val="262626"/>
      </a:folHlink>
    </a:clrScheme>
    <a:fontScheme name="200615">
      <a:majorFont>
        <a:latin typeface="Arial Nova"/>
        <a:ea typeface="나눔스퀘어 Extra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ACA57460BB8AE4B948A456250CEE186" ma:contentTypeVersion="4" ma:contentTypeDescription="새 문서를 만듭니다." ma:contentTypeScope="" ma:versionID="b9e78d0b060c3990e251c88e04351be2">
  <xsd:schema xmlns:xsd="http://www.w3.org/2001/XMLSchema" xmlns:xs="http://www.w3.org/2001/XMLSchema" xmlns:p="http://schemas.microsoft.com/office/2006/metadata/properties" xmlns:ns3="e89d88db-b18d-4ef8-8f35-02a908d6ea30" targetNamespace="http://schemas.microsoft.com/office/2006/metadata/properties" ma:root="true" ma:fieldsID="de22a2a9ae27154784333ccffca0b08d" ns3:_="">
    <xsd:import namespace="e89d88db-b18d-4ef8-8f35-02a908d6ea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9d88db-b18d-4ef8-8f35-02a908d6ea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F21F87D-729F-40E0-90E9-3C288221E9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C8CC80-34A2-46AC-90BC-C2CB429BE569}">
  <ds:schemaRefs>
    <ds:schemaRef ds:uri="e89d88db-b18d-4ef8-8f35-02a908d6ea3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DFCF0BC-A4DB-4E8E-8C38-1C082BFF5A49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e89d88db-b18d-4ef8-8f35-02a908d6ea3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2701</Words>
  <Application>Microsoft Office PowerPoint</Application>
  <PresentationFormat>와이드스크린</PresentationFormat>
  <Paragraphs>427</Paragraphs>
  <Slides>59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71" baseType="lpstr">
      <vt:lpstr>Avenir</vt:lpstr>
      <vt:lpstr>Noto Sans Demilight</vt:lpstr>
      <vt:lpstr>Noto Sans KR</vt:lpstr>
      <vt:lpstr>Spoqa Han Sans</vt:lpstr>
      <vt:lpstr>나눔스퀘어 ExtraBold</vt:lpstr>
      <vt:lpstr>나눔스퀘어 Light</vt:lpstr>
      <vt:lpstr>나눔스퀘어_ac</vt:lpstr>
      <vt:lpstr>나눔스퀘어_ac Bold</vt:lpstr>
      <vt:lpstr>맑은 고딕</vt:lpstr>
      <vt:lpstr>Arial</vt:lpstr>
      <vt:lpstr>Arial Nova</vt:lpstr>
      <vt:lpstr>Office 테마</vt:lpstr>
      <vt:lpstr>4번째 미팅발표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Edin Lim</dc:creator>
  <cp:lastModifiedBy>임에딘</cp:lastModifiedBy>
  <cp:revision>7</cp:revision>
  <dcterms:created xsi:type="dcterms:W3CDTF">2020-08-03T00:59:02Z</dcterms:created>
  <dcterms:modified xsi:type="dcterms:W3CDTF">2021-10-13T12:24:26Z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0x010100AACA57460BB8AE4B948A456250CEE186</vt:lpwstr>
  </property>
</Properties>
</file>